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59" r:id="rId6"/>
    <p:sldId id="263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01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33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090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143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00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98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27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63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41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66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455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3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DF3E3F0-2D70-452A-9B6B-39C7C19DFC07}" type="datetimeFigureOut">
              <a:rPr lang="pt-BR" smtClean="0"/>
              <a:t>13/03/2021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E717AE-53E2-4013-A530-117794B0D41B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ea.gov.br/portal/index.php?option=com_content&amp;view=article&amp;id=34800" TargetMode="External"/><Relationship Id="rId2" Type="http://schemas.openxmlformats.org/officeDocument/2006/relationships/hyperlink" Target="https://abpi.org.br/blog/o-que-e-propriedade-intelectual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nescon.medicina.ufmg.br/biblioteca/imagem/2514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xgeneva.net/talks/richard-stallman-free-software-free-society/" TargetMode="External"/><Relationship Id="rId2" Type="http://schemas.openxmlformats.org/officeDocument/2006/relationships/hyperlink" Target="http://portal.mec.gov.br/ultimas-noticias/211-%20218175739/42741-resultado-do-pisa-de-2015-e-tragedia-para-o-futuro-dos-jovens-%20brasileiros-afirma-ministro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sescsp.org.br/online/artigo/1379_ENTREVISTAPIERRE+LEVY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Romin Prado\Desktop\testt1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04" y="9927"/>
            <a:ext cx="7407992" cy="683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752" y="2636912"/>
            <a:ext cx="9036496" cy="1758057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ACESSIBILIDADE E PROPRIEDADE INTELECTUAL: </a:t>
            </a:r>
            <a:br>
              <a:rPr lang="de-DE" sz="2400" b="1" dirty="0" smtClean="0">
                <a:latin typeface="Arial" pitchFamily="34" charset="0"/>
                <a:cs typeface="Arial" pitchFamily="34" charset="0"/>
              </a:rPr>
            </a:br>
            <a:r>
              <a:rPr lang="de-DE" sz="2400" b="1" dirty="0" smtClean="0">
                <a:latin typeface="Arial" pitchFamily="34" charset="0"/>
                <a:cs typeface="Arial" pitchFamily="34" charset="0"/>
              </a:rPr>
              <a:t>Novos paradigmas acerca do fluxo da informação.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2400" dirty="0" smtClean="0">
                <a:latin typeface="Arial" pitchFamily="34" charset="0"/>
                <a:cs typeface="Arial" pitchFamily="34" charset="0"/>
              </a:rPr>
            </a:br>
            <a:r>
              <a:rPr lang="de-DE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2400" dirty="0" smtClean="0">
                <a:latin typeface="Arial" pitchFamily="34" charset="0"/>
                <a:cs typeface="Arial" pitchFamily="34" charset="0"/>
              </a:rPr>
            </a:b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5445224"/>
            <a:ext cx="8352928" cy="1152128"/>
          </a:xfrm>
        </p:spPr>
        <p:txBody>
          <a:bodyPr/>
          <a:lstStyle/>
          <a:p>
            <a:pPr algn="r"/>
            <a:r>
              <a:rPr lang="de-DE" sz="1800" dirty="0" smtClean="0">
                <a:solidFill>
                  <a:schemeClr val="tx1"/>
                </a:solidFill>
                <a:latin typeface="Arial" pitchFamily="34" charset="0"/>
                <a:ea typeface="+mn-lt"/>
                <a:cs typeface="Arial" pitchFamily="34" charset="0"/>
              </a:rPr>
              <a:t>Lucas Queiroz; Rômulo Pereira; Sandy Izzo</a:t>
            </a:r>
          </a:p>
          <a:p>
            <a:pPr algn="r"/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Professora: Ana 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Cristina </a:t>
            </a:r>
            <a:r>
              <a:rPr lang="pt-BR" sz="1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Fricke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Matte</a:t>
            </a:r>
            <a:endParaRPr lang="de-DE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3752" y="446807"/>
            <a:ext cx="9036496" cy="1758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UNIVERSIDADE FEDERAL DE MINAS GERAIS – UFMG</a:t>
            </a:r>
          </a:p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Filosofia</a:t>
            </a:r>
          </a:p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2400" dirty="0" smtClean="0">
                <a:latin typeface="Arial" pitchFamily="34" charset="0"/>
                <a:cs typeface="Arial" pitchFamily="34" charset="0"/>
              </a:rPr>
            </a:br>
            <a:r>
              <a:rPr lang="de-DE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2400" dirty="0" smtClean="0">
                <a:latin typeface="Arial" pitchFamily="34" charset="0"/>
                <a:cs typeface="Arial" pitchFamily="34" charset="0"/>
              </a:rPr>
            </a:b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99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cs typeface="Arial" pitchFamily="34" charset="0"/>
              </a:rPr>
              <a:t>RESUMO</a:t>
            </a:r>
            <a:endParaRPr lang="pt-BR" dirty="0">
              <a:cs typeface="Arial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59532" y="1772816"/>
            <a:ext cx="8424936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dirty="0" smtClean="0">
                <a:latin typeface="+mn-lt"/>
                <a:cs typeface="Arial" pitchFamily="34" charset="0"/>
              </a:rPr>
              <a:t>O presente trabalho visa explorar questões acerca da relação entre acessibilidade ao conhecimento e direitos humanos – dentre eles, o direito autoral e os direitos à educação, à liberdade e à inclusão – sem perder de vista as mudanças que a revolução tecnológica promoveu e promove em nossas vidas, atentando também para as relações de poder que perpassam as questões envolvidas e o modo de produção capitalista segundo o qual operamos.</a:t>
            </a:r>
            <a:endParaRPr lang="pt-BR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1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104257"/>
            <a:ext cx="8229600" cy="2836911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P</a:t>
            </a:r>
            <a:r>
              <a:rPr lang="pt-BR" sz="2400" dirty="0" smtClean="0"/>
              <a:t>esquisa fundamental;</a:t>
            </a:r>
          </a:p>
          <a:p>
            <a:pPr algn="just"/>
            <a:r>
              <a:rPr lang="pt-BR" sz="2400" dirty="0"/>
              <a:t>M</a:t>
            </a:r>
            <a:r>
              <a:rPr lang="pt-BR" sz="2400" dirty="0" smtClean="0"/>
              <a:t>étodo de pesquisa descritiva;</a:t>
            </a:r>
          </a:p>
          <a:p>
            <a:pPr algn="just"/>
            <a:r>
              <a:rPr lang="pt-BR" sz="2400" dirty="0" smtClean="0"/>
              <a:t>Analise dos aspectos gerais da problemática envolvendo a circulação de conhecimento, armazenamento e reprodução de informações;</a:t>
            </a:r>
          </a:p>
          <a:p>
            <a:pPr algn="just"/>
            <a:r>
              <a:rPr lang="pt-BR" sz="2400" dirty="0"/>
              <a:t>M</a:t>
            </a:r>
            <a:r>
              <a:rPr lang="pt-BR" sz="2400" dirty="0" smtClean="0"/>
              <a:t>étodo conceitual-analítico.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785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ESQUEMA ESTRUTURAL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200800" cy="5144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96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9377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PT" dirty="0"/>
              <a:t>A propriedade intelectual, ao assumir uma interpretação de produto de mercado, e ser assegurada pelos direitos do autor, tem seu acesso restrito a um público bem delimitado. Com isso, fomenta-se a exclusão de uma boa parcela de pessoas que são incapazes de consumir o produto informacional. </a:t>
            </a:r>
            <a:r>
              <a:rPr lang="pt-PT" smtClean="0"/>
              <a:t>Dessa forma, </a:t>
            </a:r>
            <a:r>
              <a:rPr lang="pt-PT" dirty="0"/>
              <a:t>paulatinamente, faz-se presente a questão acerca da dicotomia entre acessibilidade e Direitos Autorais.  Restringir o fluxo de acessibilidade de conteúdos, de informação e de máquinas é restringir a possibilidade de aparecimento do novo, é fazer uma manutenção de um capital intelectual em favor do mercado e não em favor da coletividade. Nesse sentido, o caminho parece apontar para o software livre, uma maneira de ser incluído no ciberespaço com segurança e autonomia.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933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15576"/>
            <a:ext cx="8229600" cy="49377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PT" sz="3400" dirty="0"/>
              <a:t>O que é propriedade intelectual?.</a:t>
            </a:r>
            <a:r>
              <a:rPr lang="pt-PT" sz="3400" i="1" dirty="0"/>
              <a:t> </a:t>
            </a:r>
            <a:r>
              <a:rPr lang="pt-PT" sz="3400" b="1" dirty="0"/>
              <a:t>Associação Brasileira da Propriedade Intelectual</a:t>
            </a:r>
            <a:r>
              <a:rPr lang="pt-PT" sz="3400" dirty="0"/>
              <a:t>. 25 de jul. de 2019. Disponível em: &lt;</a:t>
            </a:r>
            <a:r>
              <a:rPr lang="pt-PT" sz="3400" u="sng" dirty="0">
                <a:hlinkClick r:id="rId2"/>
              </a:rPr>
              <a:t>https://abpi.org.br/blog/o-que-e-propriedade-intelectual/</a:t>
            </a:r>
            <a:r>
              <a:rPr lang="pt-PT" sz="3400" dirty="0"/>
              <a:t>&gt; Acesso em: 24 de jan. de 2021.</a:t>
            </a:r>
          </a:p>
          <a:p>
            <a:pPr marL="0" indent="0">
              <a:buNone/>
            </a:pPr>
            <a:r>
              <a:rPr lang="pt-PT" sz="3400" dirty="0"/>
              <a:t/>
            </a:r>
            <a:br>
              <a:rPr lang="pt-PT" sz="3400" dirty="0"/>
            </a:br>
            <a:endParaRPr lang="pt-PT" sz="3400" dirty="0"/>
          </a:p>
          <a:p>
            <a:pPr marL="0" indent="0">
              <a:buNone/>
            </a:pPr>
            <a:r>
              <a:rPr lang="pt-PT" sz="3400" dirty="0"/>
              <a:t>DELEUZE, Gilles; GUATARRI, Félix. </a:t>
            </a:r>
            <a:r>
              <a:rPr lang="pt-PT" sz="3400" b="1" dirty="0"/>
              <a:t>O anti-Édipo</a:t>
            </a:r>
            <a:r>
              <a:rPr lang="pt-PT" sz="3400" i="1" dirty="0"/>
              <a:t>: </a:t>
            </a:r>
            <a:r>
              <a:rPr lang="pt-PT" sz="3400" dirty="0"/>
              <a:t>capitalismo e esquizofrenia 1. 1. ed. São Paulo: Editora 34. 2010.</a:t>
            </a:r>
          </a:p>
          <a:p>
            <a:pPr marL="0" indent="0">
              <a:buNone/>
            </a:pPr>
            <a:r>
              <a:rPr lang="pt-PT" sz="3400" dirty="0"/>
              <a:t/>
            </a:r>
            <a:br>
              <a:rPr lang="pt-PT" sz="3400" dirty="0"/>
            </a:br>
            <a:endParaRPr lang="pt-PT" sz="3400" dirty="0"/>
          </a:p>
          <a:p>
            <a:pPr marL="0" indent="0">
              <a:buNone/>
            </a:pPr>
            <a:r>
              <a:rPr lang="pt-PT" sz="3400" dirty="0"/>
              <a:t>ESTUDO aponta que acesso à internet reflete desigualdade social no país. </a:t>
            </a:r>
            <a:r>
              <a:rPr lang="pt-PT" sz="3400" b="1" dirty="0"/>
              <a:t>Instituto de Pesquisa Econômica Aplicada</a:t>
            </a:r>
            <a:r>
              <a:rPr lang="pt-PT" sz="3400" dirty="0"/>
              <a:t>, 2019. Disponível em: &lt;</a:t>
            </a:r>
            <a:r>
              <a:rPr lang="pt-PT" sz="3400" u="sng" dirty="0">
                <a:hlinkClick r:id="rId3"/>
              </a:rPr>
              <a:t>https://www.ipea.gov.br/portal/index.php?option=com_content&amp;view=article&amp;id=34800</a:t>
            </a:r>
            <a:r>
              <a:rPr lang="pt-PT" sz="3400" dirty="0"/>
              <a:t>&gt; Acesso em: 19 de jan. de 2021 </a:t>
            </a:r>
          </a:p>
          <a:p>
            <a:pPr marL="0" indent="0">
              <a:buNone/>
            </a:pPr>
            <a:r>
              <a:rPr lang="pt-PT" sz="3400" dirty="0"/>
              <a:t/>
            </a:r>
            <a:br>
              <a:rPr lang="pt-PT" sz="3400" dirty="0"/>
            </a:br>
            <a:endParaRPr lang="pt-PT" sz="3400" dirty="0"/>
          </a:p>
          <a:p>
            <a:pPr marL="0" indent="0">
              <a:buNone/>
            </a:pPr>
            <a:r>
              <a:rPr lang="pt-PT" sz="3400" dirty="0"/>
              <a:t>LÉVY, P. </a:t>
            </a:r>
            <a:r>
              <a:rPr lang="pt-PT" sz="3400" b="1" dirty="0"/>
              <a:t>A Emergência do Cyberspace e as mutações culturais</a:t>
            </a:r>
            <a:r>
              <a:rPr lang="pt-PT" sz="3400" dirty="0"/>
              <a:t>. Porto Alegre: Festival Usina de Arte e Cultura, 1994. Disponível em: &lt;</a:t>
            </a:r>
            <a:r>
              <a:rPr lang="pt-PT" sz="3400" u="sng" dirty="0">
                <a:hlinkClick r:id="rId4"/>
              </a:rPr>
              <a:t>https://www.nescon.medicina.ufmg.br/biblioteca/imagem/2514.pdf</a:t>
            </a:r>
            <a:r>
              <a:rPr lang="pt-PT" sz="3400" dirty="0"/>
              <a:t>&gt; Acesso em: 22 de jan. de 2021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376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15576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1600" dirty="0"/>
              <a:t>RESULTADO do PISA 2015 é tragédia para o futuro dos jovens brasileiros, afirma ministro. </a:t>
            </a:r>
            <a:r>
              <a:rPr lang="pt-PT" sz="1600" b="1" dirty="0"/>
              <a:t>Ministério da Educação</a:t>
            </a:r>
            <a:r>
              <a:rPr lang="pt-PT" sz="1600" dirty="0"/>
              <a:t>, 2016. Disponível em: &lt;</a:t>
            </a:r>
            <a:r>
              <a:rPr lang="pt-PT" sz="1600" u="sng" dirty="0">
                <a:hlinkClick r:id="rId2"/>
              </a:rPr>
              <a:t>http://portal.mec.gov.br/ultimas-noticias/211-%20218175739/42741-resultado-do-pisa-de-2015-e-tragedia-para-o-futuro-dos-jovens-%20brasileiros-afirma-ministro</a:t>
            </a:r>
            <a:r>
              <a:rPr lang="pt-PT" sz="1600" dirty="0"/>
              <a:t>&gt; Acesso em: 19 de jan. de 2021</a:t>
            </a:r>
          </a:p>
          <a:p>
            <a:pPr marL="0" indent="0">
              <a:buNone/>
            </a:pPr>
            <a:r>
              <a:rPr lang="pt-PT" sz="1600" dirty="0"/>
              <a:t/>
            </a:r>
            <a:br>
              <a:rPr lang="pt-PT" sz="1600" dirty="0"/>
            </a:br>
            <a:endParaRPr lang="pt-PT" sz="1600" dirty="0"/>
          </a:p>
          <a:p>
            <a:pPr marL="0" indent="0">
              <a:buNone/>
            </a:pPr>
            <a:r>
              <a:rPr lang="pt-PT" sz="1600" dirty="0"/>
              <a:t>STALLMAN, Richard. Palestra proferida no TEDxGenebra, Genebra (Suíça), abr. 2014. Disponível em: &lt;</a:t>
            </a:r>
            <a:r>
              <a:rPr lang="pt-PT" sz="1600" u="sng" dirty="0">
                <a:hlinkClick r:id="rId3"/>
              </a:rPr>
              <a:t>https://www.tedxgeneva.net/talks/richard-stallman-free-software-free-society/</a:t>
            </a:r>
            <a:r>
              <a:rPr lang="pt-PT" sz="1600" dirty="0"/>
              <a:t>&gt; Acesso em: 19 de jan. de 2021 </a:t>
            </a:r>
          </a:p>
          <a:p>
            <a:pPr marL="0" indent="0">
              <a:buNone/>
            </a:pPr>
            <a:r>
              <a:rPr lang="pt-PT" sz="1600" dirty="0"/>
              <a:t/>
            </a:r>
            <a:br>
              <a:rPr lang="pt-PT" sz="1600" dirty="0"/>
            </a:br>
            <a:endParaRPr lang="pt-PT" sz="1600" dirty="0"/>
          </a:p>
          <a:p>
            <a:pPr marL="0" indent="0">
              <a:buNone/>
            </a:pPr>
            <a:r>
              <a:rPr lang="pt-PT" sz="1600" dirty="0"/>
              <a:t>LÉVY, Pierre. Entrevista Pierre Lévy. </a:t>
            </a:r>
            <a:r>
              <a:rPr lang="pt-PT" sz="1600" b="1" dirty="0"/>
              <a:t>Sesc São Paulo</a:t>
            </a:r>
            <a:r>
              <a:rPr lang="pt-PT" sz="1600" dirty="0"/>
              <a:t>, São Paulo, n. 66, nov. 2002. Disponível em: &lt;</a:t>
            </a:r>
            <a:r>
              <a:rPr lang="pt-PT" sz="1600" u="sng" dirty="0">
                <a:hlinkClick r:id="rId4"/>
              </a:rPr>
              <a:t>https://www.sescsp.org.br/online/artigo/1379_ENTREVISTAPIERRE+LEVY</a:t>
            </a:r>
            <a:r>
              <a:rPr lang="pt-PT" sz="1600" dirty="0"/>
              <a:t>&gt; Acesso em: 23 de Jan. de 2021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4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AGRADECIMENTOS</a:t>
            </a:r>
            <a:endParaRPr lang="pt-BR" dirty="0"/>
          </a:p>
        </p:txBody>
      </p:sp>
      <p:pic>
        <p:nvPicPr>
          <p:cNvPr id="4" name="Picture 4" descr="C:\Users\Romin Prado\Desktop\trabalho\Edição 1\edição 2\Nova pasta\Nova pasta\Nova pasta\ANFITEATR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141" y="1196752"/>
            <a:ext cx="3062785" cy="306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Romin Prado\Desktop\trabalho\Edição 1\edição 2\Nova pasta\Nova pasta\Nova pasta\Symbolfum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2101651" cy="206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Romin Prado\Desktop\trabalho\Edição 1\edição 2\Nova pasta\Nova pasta\Nova pasta\TextoLivre-retangul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41202"/>
            <a:ext cx="4032448" cy="1127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Romin Prado\Desktop\trabalho\Edição 1\edição 2\Nova pasta\Nova pasta\Nova pasta\ciltec-bota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826" y="4994390"/>
            <a:ext cx="3757238" cy="138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Romin Prado\Desktop\trabalho\Edição 1\edição 2\Nova pasta\Nova pasta\Nova pasta\sti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403" y="4491941"/>
            <a:ext cx="1397917" cy="165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49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346</Words>
  <Application>Microsoft Office PowerPoint</Application>
  <PresentationFormat>Apresentação na tela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Tema do Office</vt:lpstr>
      <vt:lpstr>Origem</vt:lpstr>
      <vt:lpstr>ACESSIBILIDADE E PROPRIEDADE INTELECTUAL:  Novos paradigmas acerca do fluxo da informação.  </vt:lpstr>
      <vt:lpstr>RESUMO</vt:lpstr>
      <vt:lpstr>METODOLOGIA</vt:lpstr>
      <vt:lpstr>ESQUEMA ESTRUTURAL</vt:lpstr>
      <vt:lpstr>CONCLUSÃO</vt:lpstr>
      <vt:lpstr>REFERÊNCIAS</vt:lpstr>
      <vt:lpstr>REFERÊNCIAS</vt:lpstr>
      <vt:lpstr>AGRADECIMENTOS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ACESSIBILIDADE E PROPRIEDADE INTELECTUAL:  Novos paradigmas acerca do fluxo da informação.</dc:title>
  <dc:creator>Romin Prado</dc:creator>
  <cp:lastModifiedBy>Romin Prado</cp:lastModifiedBy>
  <cp:revision>11</cp:revision>
  <dcterms:created xsi:type="dcterms:W3CDTF">2021-03-05T01:36:04Z</dcterms:created>
  <dcterms:modified xsi:type="dcterms:W3CDTF">2021-03-14T00:15:01Z</dcterms:modified>
</cp:coreProperties>
</file>