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7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3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6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4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s://www2.unifap.br/alexandresantiago/files/2012/03/Normas-da-ABNT.pdf" TargetMode="Externa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7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Uma imagem contendo no interior, foto, mesa, pequeno&#10;&#10;Descrição gerada automaticamente">
            <a:extLst>
              <a:ext uri="{FF2B5EF4-FFF2-40B4-BE49-F238E27FC236}">
                <a16:creationId xmlns:a16="http://schemas.microsoft.com/office/drawing/2014/main" id="{D1AC39FB-A880-4B7B-B1EC-2BF6C8422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3439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sz="6700"/>
              <a:t>Uma discussão sobre a utilização da música para o ensino de astronomia na educação infantil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600" dirty="0">
                <a:latin typeface="The Serif Hand Black"/>
              </a:rPr>
              <a:t>Ana Rita Dy </a:t>
            </a:r>
            <a:r>
              <a:rPr lang="de-DE" sz="3600" err="1">
                <a:latin typeface="The Serif Hand Black"/>
              </a:rPr>
              <a:t>Kárcia</a:t>
            </a:r>
            <a:r>
              <a:rPr lang="de-DE" sz="3600" dirty="0">
                <a:latin typeface="The Serif Hand Black"/>
              </a:rPr>
              <a:t> Monteiro de Oliveira</a:t>
            </a:r>
          </a:p>
          <a:p>
            <a:pPr algn="ctr">
              <a:lnSpc>
                <a:spcPct val="100000"/>
              </a:lnSpc>
            </a:pPr>
            <a:r>
              <a:rPr lang="de-DE" sz="3600" err="1">
                <a:latin typeface="The Serif Hand Black"/>
              </a:rPr>
              <a:t>Orientadora</a:t>
            </a:r>
            <a:r>
              <a:rPr lang="de-DE" sz="3600" dirty="0">
                <a:latin typeface="The Serif Hand Black"/>
              </a:rPr>
              <a:t>: Adriana </a:t>
            </a:r>
            <a:r>
              <a:rPr lang="de-DE" sz="3600" err="1">
                <a:latin typeface="The Serif Hand Black"/>
              </a:rPr>
              <a:t>Bernardes</a:t>
            </a:r>
            <a:endParaRPr lang="de-DE" sz="3600">
              <a:latin typeface="The Serif Hand Black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AE7AD0-DC42-453E-B8F1-B2574364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57" y="642964"/>
            <a:ext cx="2383601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6100"/>
              <a:t>Conclusão</a:t>
            </a:r>
            <a:br>
              <a:rPr lang="pt-BR" sz="6100"/>
            </a:br>
            <a:endParaRPr lang="pt-BR" sz="610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B68D9B4F-AE9D-4586-A0E4-8CD25B0E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936662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The Serif Hand Black"/>
                <a:ea typeface="+mn-lt"/>
                <a:cs typeface="+mn-lt"/>
              </a:rPr>
              <a:t>A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música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trabalha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cidadania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e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cultura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, e,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desde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o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início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do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trajeto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das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crianças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dentro da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educação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, a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promoção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de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ritmos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e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melodias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despertam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inconscientemente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uma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relação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íntima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e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prazerosa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 com o </a:t>
            </a:r>
            <a:r>
              <a:rPr lang="en-US" sz="3600" err="1">
                <a:latin typeface="The Serif Hand Black"/>
                <a:ea typeface="+mn-lt"/>
                <a:cs typeface="+mn-lt"/>
              </a:rPr>
              <a:t>educandário</a:t>
            </a:r>
            <a:r>
              <a:rPr lang="en-US" sz="3600" dirty="0">
                <a:latin typeface="The Serif Hand Black"/>
                <a:ea typeface="+mn-lt"/>
                <a:cs typeface="+mn-lt"/>
              </a:rPr>
              <a:t>. </a:t>
            </a:r>
            <a:endParaRPr lang="pt-BR" sz="360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13AD535-C5B0-44CF-BDBF-C7C86EA14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7" r="2365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635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8BFB3D-193E-4069-B22C-4F5DE741C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pt-BR" sz="8000" dirty="0"/>
              <a:t>referências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44676-0DB2-40E2-BCA6-E3633086C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5451" y="144219"/>
            <a:ext cx="5522650" cy="276422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 algn="just">
              <a:buFont typeface="Wingdings" panose="020B0604020202020204" pitchFamily="34" charset="0"/>
              <a:buChar char="q"/>
            </a:pPr>
            <a:r>
              <a:rPr lang="pt-BR" sz="2300" dirty="0">
                <a:latin typeface="The Serif Hand Black"/>
                <a:ea typeface="+mn-lt"/>
                <a:cs typeface="+mn-lt"/>
              </a:rPr>
              <a:t>BRASIL. Lei nº 9.394, de 20 de dezembro de 1996. Diretrizes e Bases da Educação Nacional. Brasília: Casa Civil da Presidência da República, 1996;</a:t>
            </a:r>
          </a:p>
          <a:p>
            <a:pPr marL="342900" indent="-342900" algn="just">
              <a:buFont typeface="Wingdings" panose="020B0604020202020204" pitchFamily="34" charset="0"/>
              <a:buChar char="q"/>
            </a:pPr>
            <a:r>
              <a:rPr lang="pt-BR" sz="2300" dirty="0" err="1">
                <a:latin typeface="The Serif Hand Black"/>
              </a:rPr>
              <a:t>Brunelli</a:t>
            </a:r>
            <a:r>
              <a:rPr lang="pt-BR" sz="2300" dirty="0">
                <a:latin typeface="The Serif Hand Black"/>
              </a:rPr>
              <a:t>, </a:t>
            </a:r>
            <a:r>
              <a:rPr lang="pt-BR" sz="2300" dirty="0" err="1">
                <a:latin typeface="The Serif Hand Black"/>
              </a:rPr>
              <a:t>thais</a:t>
            </a:r>
            <a:r>
              <a:rPr lang="pt-BR" sz="2300" dirty="0">
                <a:latin typeface="The Serif Hand Black"/>
              </a:rPr>
              <a:t>.</a:t>
            </a:r>
            <a:r>
              <a:rPr lang="pt-BR" sz="2300" dirty="0">
                <a:latin typeface="The Serif Hand Black"/>
                <a:ea typeface="+mn-lt"/>
                <a:cs typeface="+mn-lt"/>
              </a:rPr>
              <a:t> ENSINO DE ASTRONOMIA NA EDUCAÇÃO INFANTIL: UM RELATO DE </a:t>
            </a:r>
            <a:r>
              <a:rPr lang="pt-BR" sz="2300" dirty="0" err="1">
                <a:latin typeface="The Serif Hand Black"/>
                <a:ea typeface="+mn-lt"/>
                <a:cs typeface="+mn-lt"/>
              </a:rPr>
              <a:t>EXPERIêNCIA</a:t>
            </a:r>
            <a:r>
              <a:rPr lang="pt-BR" sz="2300" dirty="0">
                <a:latin typeface="The Serif Hand Black"/>
                <a:ea typeface="+mn-lt"/>
                <a:cs typeface="+mn-lt"/>
              </a:rPr>
              <a:t>.</a:t>
            </a:r>
            <a:r>
              <a:rPr lang="pt-BR" sz="2300" dirty="0">
                <a:latin typeface="The Serif Hand Black"/>
              </a:rPr>
              <a:t> Sistema de Eventos Acadêmicos da UFMT, 2016. disponível em:</a:t>
            </a:r>
            <a:r>
              <a:rPr lang="pt-BR" sz="2300" dirty="0">
                <a:latin typeface="The Serif Hand Black"/>
                <a:ea typeface="+mn-lt"/>
                <a:cs typeface="+mn-lt"/>
              </a:rPr>
              <a:t> </a:t>
            </a:r>
            <a:r>
              <a:rPr lang="pt-BR" sz="2300" dirty="0" err="1">
                <a:latin typeface="The Serif Hand Black"/>
                <a:ea typeface="+mn-lt"/>
                <a:cs typeface="+mn-lt"/>
              </a:rPr>
              <a:t>Brunelli</a:t>
            </a:r>
            <a:r>
              <a:rPr lang="pt-BR" sz="2300" dirty="0">
                <a:latin typeface="The Serif Hand Black"/>
                <a:ea typeface="+mn-lt"/>
                <a:cs typeface="+mn-lt"/>
              </a:rPr>
              <a:t> (ufmt.br). Acesso em 16, fevereiro de 2021</a:t>
            </a:r>
            <a:r>
              <a:rPr lang="pt-BR" sz="2300" dirty="0">
                <a:ea typeface="+mn-lt"/>
                <a:cs typeface="+mn-lt"/>
              </a:rPr>
              <a:t>;</a:t>
            </a:r>
          </a:p>
          <a:p>
            <a:pPr marL="342900" indent="-342900" algn="just">
              <a:buFont typeface="Wingdings" panose="020B0604020202020204" pitchFamily="34" charset="0"/>
              <a:buChar char="q"/>
            </a:pPr>
            <a:r>
              <a:rPr lang="pt-BR" sz="2300" dirty="0">
                <a:latin typeface="The Serif Hand Black"/>
                <a:ea typeface="+mn-lt"/>
                <a:cs typeface="+mn-lt"/>
                <a:hlinkClick r:id="rId2"/>
              </a:rPr>
              <a:t>Normas-da-ABNT.pdf (unifap.br)</a:t>
            </a:r>
            <a:r>
              <a:rPr lang="pt-BR" sz="2300" dirty="0">
                <a:latin typeface="The Serif Hand Black"/>
                <a:ea typeface="+mn-lt"/>
                <a:cs typeface="+mn-lt"/>
              </a:rPr>
              <a:t> não encontrei forma de citação nas normas da ABNT.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300" dirty="0">
              <a:latin typeface="The Serif Hand Black"/>
            </a:endParaRPr>
          </a:p>
          <a:p>
            <a:pPr marL="342900" indent="-342900" algn="just">
              <a:buFont typeface="Wingdings" panose="020B0604020202020204" pitchFamily="34" charset="0"/>
              <a:buChar char="q"/>
            </a:pPr>
            <a:endParaRPr lang="pt-BR" sz="2300" dirty="0">
              <a:latin typeface="The Serif Hand Black"/>
            </a:endParaRPr>
          </a:p>
          <a:p>
            <a:pPr marL="342900" indent="-342900" algn="just">
              <a:buFont typeface="Wingdings" panose="020B0604020202020204" pitchFamily="34" charset="0"/>
              <a:buChar char="q"/>
            </a:pPr>
            <a:endParaRPr lang="pt-BR" sz="2300" dirty="0">
              <a:latin typeface="The Hand Bold"/>
            </a:endParaRP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C773E8AB-C9CC-4A17-BC21-224F0E59F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330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94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96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34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30BBFF-4563-44C8-A430-01509C68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277" y="-1495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Introdução</a:t>
            </a:r>
            <a:endParaRPr lang="pt-BR" sz="7200"/>
          </a:p>
        </p:txBody>
      </p:sp>
      <p:sp>
        <p:nvSpPr>
          <p:cNvPr id="10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A4E2D3F2-C286-4415-88E4-9092F442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052" y="2715916"/>
            <a:ext cx="6021064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3600" b="1">
                <a:latin typeface="The Serif Hand Black"/>
                <a:ea typeface="+mn-lt"/>
                <a:cs typeface="+mn-lt"/>
              </a:rPr>
              <a:t>Desde os primórdios da civilização humana a música e a Astronomia são tidas como instrumentos indispensáveis para o pleno desenvolvimento do homem, propiciando a busca por conhecimentos sobre o Universo e a expressão artística da natureza que o cerca. </a:t>
            </a:r>
            <a:endParaRPr lang="en-US" b="1">
              <a:latin typeface="The Serif Hand Black"/>
              <a:cs typeface="Arial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85B8B14E-267F-4C11-AB46-7A09D4AF2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0" r="22795" b="5834"/>
          <a:stretch/>
        </p:blipFill>
        <p:spPr>
          <a:xfrm>
            <a:off x="3048" y="10"/>
            <a:ext cx="4304972" cy="6857452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4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86C9AE-A5E8-42C5-9706-0CCC0D3D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5600"/>
              <a:t>Música e astronomia na educação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5988CB35-482D-438D-9467-0BABB26E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58" y="2872899"/>
            <a:ext cx="4754686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3000">
                <a:latin typeface="The Serif Hand Black"/>
                <a:ea typeface="+mn-lt"/>
                <a:cs typeface="+mn-lt"/>
              </a:rPr>
              <a:t>“A curiosidade natural das crianças é a </a:t>
            </a:r>
            <a:r>
              <a:rPr lang="en-US" sz="3000" dirty="0">
                <a:latin typeface="The Serif Hand Black"/>
                <a:ea typeface="+mn-lt"/>
                <a:cs typeface="+mn-lt"/>
              </a:rPr>
              <a:t>manifestação da busca de compreender e dar sentido ao mundo que é própria do ser humano e que origina as formas mais elaboradas do pensamento, o desenvolvimento das ciências, das técnicas e, também, das artes”. </a:t>
            </a:r>
            <a:endParaRPr lang="pt-BR" sz="3000">
              <a:latin typeface="The Serif Hand Black"/>
            </a:endParaRPr>
          </a:p>
        </p:txBody>
      </p:sp>
      <p:pic>
        <p:nvPicPr>
          <p:cNvPr id="7" name="Imagem 8">
            <a:extLst>
              <a:ext uri="{FF2B5EF4-FFF2-40B4-BE49-F238E27FC236}">
                <a16:creationId xmlns:a16="http://schemas.microsoft.com/office/drawing/2014/main" id="{2AFF000A-3147-41A3-B216-067DF16E0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7" r="344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349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4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6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34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5B9C8D-9D2C-4B83-9577-D4E02333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6100"/>
              <a:t>Bncc (Base nacional comum curricular)</a:t>
            </a:r>
            <a:endParaRPr lang="en-US" sz="6100"/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17158-7E5D-4DAE-B1A2-839D978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>
                <a:latin typeface="The Serif Hand Black"/>
              </a:rPr>
              <a:t>O contato inicial tido com a astronomia por meio do processo de musicalização na escola, revigora aspectos importantes defendidos pela lei que rege a educação no Brasil, são eles:</a:t>
            </a:r>
            <a:endParaRPr lang="pt-BR"/>
          </a:p>
          <a:p>
            <a:endParaRPr lang="pt-BR"/>
          </a:p>
          <a:p>
            <a:r>
              <a:rPr lang="pt-BR">
                <a:latin typeface="The Serif Hand Black"/>
              </a:rPr>
              <a:t>Corpo, gestos e movimentos;</a:t>
            </a:r>
          </a:p>
          <a:p>
            <a:r>
              <a:rPr lang="pt-BR">
                <a:latin typeface="The Serif Hand Black"/>
              </a:rPr>
              <a:t>Campo de experiência: "natureza e sociedade".</a:t>
            </a:r>
          </a:p>
        </p:txBody>
      </p:sp>
      <p:pic>
        <p:nvPicPr>
          <p:cNvPr id="9" name="Imagem 11">
            <a:extLst>
              <a:ext uri="{FF2B5EF4-FFF2-40B4-BE49-F238E27FC236}">
                <a16:creationId xmlns:a16="http://schemas.microsoft.com/office/drawing/2014/main" id="{BD90A4CD-E9BB-4594-A85E-EA378F3D5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8" r="42915" b="2"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899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3CADBF-40F2-47EC-AB92-38B3C7D2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pt-BR" sz="4800"/>
              <a:t>Recursos lúdicos</a:t>
            </a:r>
          </a:p>
        </p:txBody>
      </p:sp>
      <p:pic>
        <p:nvPicPr>
          <p:cNvPr id="15" name="Imagem 15">
            <a:extLst>
              <a:ext uri="{FF2B5EF4-FFF2-40B4-BE49-F238E27FC236}">
                <a16:creationId xmlns:a16="http://schemas.microsoft.com/office/drawing/2014/main" id="{61CBFBA4-1A51-478B-8D4C-3696FC0F3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" b="49499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5D15639-C19C-46C9-A4C8-0F640D79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806" y="4991470"/>
            <a:ext cx="7780430" cy="138993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The Serif Hand Black"/>
                <a:ea typeface="+mn-lt"/>
                <a:cs typeface="+mn-lt"/>
              </a:rPr>
              <a:t>Diante do </a:t>
            </a:r>
            <a:r>
              <a:rPr lang="en-US" err="1">
                <a:latin typeface="The Serif Hand Black"/>
                <a:ea typeface="+mn-lt"/>
                <a:cs typeface="+mn-lt"/>
              </a:rPr>
              <a:t>cenário</a:t>
            </a:r>
            <a:r>
              <a:rPr lang="en-US" dirty="0">
                <a:latin typeface="The Serif Hand Black"/>
                <a:ea typeface="+mn-lt"/>
                <a:cs typeface="+mn-lt"/>
              </a:rPr>
              <a:t> da </a:t>
            </a:r>
            <a:r>
              <a:rPr lang="en-US" err="1">
                <a:latin typeface="The Serif Hand Black"/>
                <a:ea typeface="+mn-lt"/>
                <a:cs typeface="+mn-lt"/>
              </a:rPr>
              <a:t>educação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em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meio</a:t>
            </a:r>
            <a:r>
              <a:rPr lang="en-US" dirty="0">
                <a:latin typeface="The Serif Hand Black"/>
                <a:ea typeface="+mn-lt"/>
                <a:cs typeface="+mn-lt"/>
              </a:rPr>
              <a:t> a </a:t>
            </a:r>
            <a:r>
              <a:rPr lang="en-US" err="1">
                <a:latin typeface="The Serif Hand Black"/>
                <a:ea typeface="+mn-lt"/>
                <a:cs typeface="+mn-lt"/>
              </a:rPr>
              <a:t>pandemia</a:t>
            </a:r>
            <a:r>
              <a:rPr lang="en-US" dirty="0">
                <a:latin typeface="The Serif Hand Black"/>
                <a:ea typeface="+mn-lt"/>
                <a:cs typeface="+mn-lt"/>
              </a:rPr>
              <a:t>, </a:t>
            </a:r>
            <a:r>
              <a:rPr lang="en-US" err="1">
                <a:latin typeface="The Serif Hand Black"/>
                <a:ea typeface="+mn-lt"/>
                <a:cs typeface="+mn-lt"/>
              </a:rPr>
              <a:t>os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recursos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lúdicos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estão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sendo</a:t>
            </a:r>
            <a:r>
              <a:rPr lang="en-US" dirty="0">
                <a:latin typeface="The Serif Hand Black"/>
                <a:ea typeface="+mn-lt"/>
                <a:cs typeface="+mn-lt"/>
              </a:rPr>
              <a:t> ferramentas </a:t>
            </a:r>
            <a:r>
              <a:rPr lang="en-US" err="1">
                <a:latin typeface="The Serif Hand Black"/>
                <a:ea typeface="+mn-lt"/>
                <a:cs typeface="+mn-lt"/>
              </a:rPr>
              <a:t>indispensáveis</a:t>
            </a:r>
            <a:r>
              <a:rPr lang="en-US" dirty="0">
                <a:latin typeface="The Serif Hand Black"/>
                <a:ea typeface="+mn-lt"/>
                <a:cs typeface="+mn-lt"/>
              </a:rPr>
              <a:t> para a </a:t>
            </a:r>
            <a:r>
              <a:rPr lang="en-US" err="1">
                <a:latin typeface="The Serif Hand Black"/>
                <a:ea typeface="+mn-lt"/>
                <a:cs typeface="+mn-lt"/>
              </a:rPr>
              <a:t>promoção</a:t>
            </a:r>
            <a:r>
              <a:rPr lang="en-US" dirty="0">
                <a:latin typeface="The Serif Hand Black"/>
                <a:ea typeface="+mn-lt"/>
                <a:cs typeface="+mn-lt"/>
              </a:rPr>
              <a:t> de </a:t>
            </a:r>
            <a:r>
              <a:rPr lang="en-US" err="1">
                <a:latin typeface="The Serif Hand Black"/>
                <a:ea typeface="+mn-lt"/>
                <a:cs typeface="+mn-lt"/>
              </a:rPr>
              <a:t>ensino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remoto</a:t>
            </a:r>
            <a:r>
              <a:rPr lang="en-US" dirty="0">
                <a:latin typeface="The Serif Hand Black"/>
                <a:ea typeface="+mn-lt"/>
                <a:cs typeface="+mn-lt"/>
              </a:rPr>
              <a:t> e/</a:t>
            </a:r>
            <a:r>
              <a:rPr lang="en-US" err="1">
                <a:latin typeface="The Serif Hand Black"/>
                <a:ea typeface="+mn-lt"/>
                <a:cs typeface="+mn-lt"/>
              </a:rPr>
              <a:t>ou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híbrido</a:t>
            </a:r>
            <a:r>
              <a:rPr lang="en-US" dirty="0">
                <a:latin typeface="The Serif Hand Black"/>
                <a:ea typeface="+mn-lt"/>
                <a:cs typeface="+mn-lt"/>
              </a:rPr>
              <a:t>, </a:t>
            </a:r>
            <a:r>
              <a:rPr lang="en-US" err="1">
                <a:latin typeface="The Serif Hand Black"/>
                <a:ea typeface="+mn-lt"/>
                <a:cs typeface="+mn-lt"/>
              </a:rPr>
              <a:t>pelo</a:t>
            </a:r>
            <a:r>
              <a:rPr lang="en-US" dirty="0">
                <a:latin typeface="The Serif Hand Black"/>
                <a:ea typeface="+mn-lt"/>
                <a:cs typeface="+mn-lt"/>
              </a:rPr>
              <a:t> simples e real </a:t>
            </a:r>
            <a:r>
              <a:rPr lang="en-US" err="1">
                <a:latin typeface="The Serif Hand Black"/>
                <a:ea typeface="+mn-lt"/>
                <a:cs typeface="+mn-lt"/>
              </a:rPr>
              <a:t>motivo</a:t>
            </a:r>
            <a:r>
              <a:rPr lang="en-US" dirty="0">
                <a:latin typeface="The Serif Hand Black"/>
                <a:ea typeface="+mn-lt"/>
                <a:cs typeface="+mn-lt"/>
              </a:rPr>
              <a:t>, de </a:t>
            </a:r>
            <a:r>
              <a:rPr lang="en-US" err="1">
                <a:latin typeface="The Serif Hand Black"/>
                <a:ea typeface="+mn-lt"/>
                <a:cs typeface="+mn-lt"/>
              </a:rPr>
              <a:t>serem</a:t>
            </a:r>
            <a:r>
              <a:rPr lang="en-US" dirty="0">
                <a:latin typeface="The Serif Hand Black"/>
                <a:ea typeface="+mn-lt"/>
                <a:cs typeface="+mn-lt"/>
              </a:rPr>
              <a:t>, por </a:t>
            </a:r>
            <a:r>
              <a:rPr lang="en-US" err="1">
                <a:latin typeface="The Serif Hand Black"/>
                <a:ea typeface="+mn-lt"/>
                <a:cs typeface="+mn-lt"/>
              </a:rPr>
              <a:t>sua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natureza</a:t>
            </a:r>
            <a:r>
              <a:rPr lang="en-US" dirty="0">
                <a:latin typeface="The Serif Hand Black"/>
                <a:ea typeface="+mn-lt"/>
                <a:cs typeface="+mn-lt"/>
              </a:rPr>
              <a:t>, </a:t>
            </a:r>
            <a:r>
              <a:rPr lang="en-US" err="1">
                <a:latin typeface="The Serif Hand Black"/>
                <a:ea typeface="+mn-lt"/>
                <a:cs typeface="+mn-lt"/>
              </a:rPr>
              <a:t>fonte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instigante</a:t>
            </a:r>
            <a:r>
              <a:rPr lang="en-US" dirty="0">
                <a:latin typeface="The Serif Hand Black"/>
                <a:ea typeface="+mn-lt"/>
                <a:cs typeface="+mn-lt"/>
              </a:rPr>
              <a:t> e </a:t>
            </a:r>
            <a:r>
              <a:rPr lang="en-US" err="1">
                <a:latin typeface="The Serif Hand Black"/>
                <a:ea typeface="+mn-lt"/>
                <a:cs typeface="+mn-lt"/>
              </a:rPr>
              <a:t>apreciativa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pelos</a:t>
            </a:r>
            <a:r>
              <a:rPr lang="en-US" dirty="0">
                <a:latin typeface="The Serif Hand Black"/>
                <a:ea typeface="+mn-lt"/>
                <a:cs typeface="+mn-lt"/>
              </a:rPr>
              <a:t> </a:t>
            </a:r>
            <a:r>
              <a:rPr lang="en-US" err="1">
                <a:latin typeface="The Serif Hand Black"/>
                <a:ea typeface="+mn-lt"/>
                <a:cs typeface="+mn-lt"/>
              </a:rPr>
              <a:t>educandos</a:t>
            </a:r>
            <a:r>
              <a:rPr lang="en-US" dirty="0">
                <a:latin typeface="The Serif Hand Black"/>
                <a:ea typeface="+mn-lt"/>
                <a:cs typeface="+mn-lt"/>
              </a:rPr>
              <a:t> e </a:t>
            </a:r>
            <a:r>
              <a:rPr lang="en-US" err="1">
                <a:latin typeface="The Serif Hand Black"/>
                <a:ea typeface="+mn-lt"/>
                <a:cs typeface="+mn-lt"/>
              </a:rPr>
              <a:t>educadores</a:t>
            </a:r>
            <a:r>
              <a:rPr lang="en-US" dirty="0">
                <a:latin typeface="The Serif Hand Black"/>
                <a:ea typeface="+mn-lt"/>
                <a:cs typeface="+mn-lt"/>
              </a:rPr>
              <a:t>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97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A06934-1A91-465E-9360-ADE0E7A6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078" y="-58500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pt-BR" sz="7200"/>
              <a:t>Letras musicais</a:t>
            </a:r>
            <a:endParaRPr lang="pt-BR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DAABACC-0165-43D6-9353-6D7CABBB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271" y="2822652"/>
            <a:ext cx="5167764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buFont typeface="Wingdings" panose="020B0604020202020204" pitchFamily="34" charset="0"/>
              <a:buChar char="q"/>
            </a:pPr>
            <a:r>
              <a:rPr lang="pt-BR" sz="3200" dirty="0">
                <a:latin typeface="The Serif Hand Black"/>
              </a:rPr>
              <a:t>"Lindo balão azul – Guilherme Arantes";</a:t>
            </a:r>
          </a:p>
          <a:p>
            <a:pPr marL="457200" indent="-457200" algn="just">
              <a:buFont typeface="Wingdings" panose="020B0604020202020204" pitchFamily="34" charset="0"/>
              <a:buChar char="q"/>
            </a:pPr>
            <a:r>
              <a:rPr lang="pt-BR" sz="3200" dirty="0">
                <a:latin typeface="The Serif Hand Black"/>
              </a:rPr>
              <a:t>"Canção para o universo – Mundo Bita";</a:t>
            </a:r>
          </a:p>
          <a:p>
            <a:pPr marL="457200" indent="-457200" algn="just">
              <a:buFont typeface="Wingdings" panose="020B0604020202020204" pitchFamily="34" charset="0"/>
              <a:buChar char="q"/>
            </a:pPr>
            <a:r>
              <a:rPr lang="pt-BR" sz="3200" dirty="0">
                <a:latin typeface="The Serif Hand Black"/>
              </a:rPr>
              <a:t>"grupo </a:t>
            </a:r>
            <a:r>
              <a:rPr lang="pt-BR" sz="3200" dirty="0" err="1">
                <a:latin typeface="The Serif Hand Black"/>
              </a:rPr>
              <a:t>trii</a:t>
            </a:r>
            <a:r>
              <a:rPr lang="pt-BR" sz="3200" dirty="0">
                <a:latin typeface="The Serif Hand Black"/>
              </a:rPr>
              <a:t> – plim </a:t>
            </a:r>
            <a:r>
              <a:rPr lang="pt-BR" sz="3200" dirty="0" err="1">
                <a:latin typeface="The Serif Hand Black"/>
              </a:rPr>
              <a:t>plim</a:t>
            </a:r>
            <a:r>
              <a:rPr lang="pt-BR" sz="3200" dirty="0">
                <a:latin typeface="The Serif Hand Black"/>
              </a:rPr>
              <a:t> </a:t>
            </a:r>
            <a:r>
              <a:rPr lang="pt-BR" sz="3200" dirty="0" err="1">
                <a:latin typeface="The Serif Hand Black"/>
              </a:rPr>
              <a:t>plim</a:t>
            </a:r>
            <a:r>
              <a:rPr lang="pt-BR" sz="3200" dirty="0">
                <a:latin typeface="The Serif Hand Black"/>
              </a:rPr>
              <a:t>";</a:t>
            </a:r>
          </a:p>
          <a:p>
            <a:pPr marL="457200" indent="-457200" algn="just">
              <a:buFont typeface="Wingdings" panose="020B0604020202020204" pitchFamily="34" charset="0"/>
              <a:buChar char="q"/>
            </a:pPr>
            <a:r>
              <a:rPr lang="pt-BR" sz="3200" dirty="0">
                <a:latin typeface="The Serif Hand Black"/>
              </a:rPr>
              <a:t>"grupo </a:t>
            </a:r>
            <a:r>
              <a:rPr lang="pt-BR" sz="3200" dirty="0" err="1">
                <a:latin typeface="The Serif Hand Black"/>
              </a:rPr>
              <a:t>trii</a:t>
            </a:r>
            <a:r>
              <a:rPr lang="pt-BR" sz="3200" dirty="0">
                <a:latin typeface="The Serif Hand Black"/>
              </a:rPr>
              <a:t> - noite e dia";</a:t>
            </a:r>
          </a:p>
          <a:p>
            <a:pPr marL="457200" indent="-457200" algn="just">
              <a:buFont typeface="Wingdings" panose="020B0604020202020204" pitchFamily="34" charset="0"/>
              <a:buChar char="q"/>
            </a:pPr>
            <a:r>
              <a:rPr lang="pt-BR" sz="3200" dirty="0">
                <a:latin typeface="The Serif Hand Black"/>
              </a:rPr>
              <a:t>"O foguete – bia </a:t>
            </a:r>
            <a:r>
              <a:rPr lang="pt-BR" sz="3200" dirty="0" err="1">
                <a:latin typeface="The Serif Hand Black"/>
              </a:rPr>
              <a:t>bedran</a:t>
            </a:r>
            <a:r>
              <a:rPr lang="pt-BR" sz="3200" dirty="0">
                <a:latin typeface="The Serif Hand Black"/>
              </a:rPr>
              <a:t>".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A8FB962F-C4EE-4DB1-8788-BC9731133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0" r="412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585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raphic 33">
            <a:extLst>
              <a:ext uri="{FF2B5EF4-FFF2-40B4-BE49-F238E27FC236}">
                <a16:creationId xmlns:a16="http://schemas.microsoft.com/office/drawing/2014/main" id="{967EEEC4-6120-428D-8FB5-916920AEC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C34D6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7CC77B-9C17-410D-AF34-8338F882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420591"/>
            <a:ext cx="6809014" cy="1102860"/>
          </a:xfrm>
        </p:spPr>
        <p:txBody>
          <a:bodyPr anchor="b">
            <a:normAutofit/>
          </a:bodyPr>
          <a:lstStyle/>
          <a:p>
            <a:r>
              <a:rPr lang="pt-BR" sz="6600">
                <a:solidFill>
                  <a:srgbClr val="FFFFFF"/>
                </a:solidFill>
              </a:rPr>
              <a:t>Objetivos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C6BCF0-41E5-4522-B518-F7BDB9E88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694218"/>
            <a:ext cx="6809014" cy="3339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rgbClr val="FFFFFF"/>
                </a:solidFill>
                <a:latin typeface="The Serif Hand Black"/>
                <a:ea typeface="+mn-lt"/>
                <a:cs typeface="+mn-lt"/>
              </a:rPr>
              <a:t>abordar uma breve discussão sobre a utilização da música como instrumento excepcional para o ensino de astronomia na Educação Infantil no EIDUC (Espaço Integrado de Educação e Cultura).</a:t>
            </a:r>
            <a:endParaRPr lang="pt-BR" sz="3200" dirty="0">
              <a:solidFill>
                <a:srgbClr val="FFFFFF"/>
              </a:solidFill>
              <a:latin typeface="The Serif Hand Black"/>
            </a:endParaRPr>
          </a:p>
        </p:txBody>
      </p:sp>
    </p:spTree>
    <p:extLst>
      <p:ext uri="{BB962C8B-B14F-4D97-AF65-F5344CB8AC3E}">
        <p14:creationId xmlns:p14="http://schemas.microsoft.com/office/powerpoint/2010/main" val="166209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50D108-D68F-4024-AA56-BDCDEBE5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metodologia</a:t>
            </a: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9E1D7DF7-F42A-4824-9209-D8AE79F28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12" b="1261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49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59265F-863D-4318-A00D-D9B97742F2E5}"/>
              </a:ext>
            </a:extLst>
          </p:cNvPr>
          <p:cNvSpPr txBox="1"/>
          <p:nvPr/>
        </p:nvSpPr>
        <p:spPr>
          <a:xfrm>
            <a:off x="4754937" y="5065287"/>
            <a:ext cx="6897626" cy="13992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he Serif Hand Black"/>
              </a:rPr>
              <a:t>Pesquisa </a:t>
            </a:r>
            <a:r>
              <a:rPr lang="en-US" sz="3600" dirty="0" err="1">
                <a:latin typeface="The Serif Hand Black"/>
              </a:rPr>
              <a:t>bibliográfica</a:t>
            </a:r>
            <a:r>
              <a:rPr lang="en-US" sz="3600" dirty="0">
                <a:latin typeface="The Serif Hand Black"/>
              </a:rPr>
              <a:t>;​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The Serif Hand Black"/>
              </a:rPr>
              <a:t>Questionário</a:t>
            </a:r>
            <a:r>
              <a:rPr lang="en-US" sz="3600" dirty="0">
                <a:latin typeface="The Serif Hand Black"/>
              </a:rPr>
              <a:t> da </a:t>
            </a:r>
            <a:r>
              <a:rPr lang="en-US" sz="3600" dirty="0" err="1">
                <a:latin typeface="The Serif Hand Black"/>
              </a:rPr>
              <a:t>plataforma</a:t>
            </a:r>
            <a:r>
              <a:rPr lang="en-US" sz="3600" dirty="0">
                <a:latin typeface="The Serif Hand Black"/>
              </a:rPr>
              <a:t> Google Classroom;​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he Serif Hand Black"/>
              </a:rPr>
              <a:t>Coleta dos </a:t>
            </a:r>
            <a:r>
              <a:rPr lang="en-US" sz="3600" dirty="0" err="1">
                <a:latin typeface="The Serif Hand Black"/>
              </a:rPr>
              <a:t>resultados</a:t>
            </a:r>
            <a:r>
              <a:rPr lang="en-US" sz="3600" dirty="0">
                <a:latin typeface="The Serif Hand Black"/>
              </a:rPr>
              <a:t> e </a:t>
            </a:r>
            <a:r>
              <a:rPr lang="en-US" sz="3600" dirty="0" err="1">
                <a:latin typeface="The Serif Hand Black"/>
              </a:rPr>
              <a:t>experimentação</a:t>
            </a:r>
            <a:r>
              <a:rPr lang="en-US" sz="3600" dirty="0">
                <a:latin typeface="The Serif Hand Black"/>
              </a:rPr>
              <a:t> </a:t>
            </a:r>
            <a:r>
              <a:rPr lang="en-US" sz="3600" dirty="0" err="1">
                <a:latin typeface="The Serif Hand Black"/>
              </a:rPr>
              <a:t>prática</a:t>
            </a:r>
            <a:r>
              <a:rPr lang="en-US" sz="3600" dirty="0">
                <a:latin typeface="The Serif Hand Blac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73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7922DF80-3FE8-4AAB-BB6B-A60F8EA9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0D93C8-AB71-4D28-ACC3-F80F7129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48" y="5058476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Resultados</a:t>
            </a:r>
            <a:br>
              <a:rPr lang="en-US" sz="4800"/>
            </a:br>
            <a:endParaRPr lang="en-US" sz="4800"/>
          </a:p>
        </p:txBody>
      </p:sp>
      <p:pic>
        <p:nvPicPr>
          <p:cNvPr id="5" name="Imagem 5" descr="Grupo de pessoas sentadas em volta de uma criança&#10;&#10;Descrição gerada automaticamente">
            <a:extLst>
              <a:ext uri="{FF2B5EF4-FFF2-40B4-BE49-F238E27FC236}">
                <a16:creationId xmlns:a16="http://schemas.microsoft.com/office/drawing/2014/main" id="{213A4F09-2228-4099-9DB6-608A0361C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2" r="-1" b="21035"/>
          <a:stretch/>
        </p:blipFill>
        <p:spPr>
          <a:xfrm>
            <a:off x="20" y="10"/>
            <a:ext cx="12188932" cy="4402950"/>
          </a:xfrm>
          <a:custGeom>
            <a:avLst/>
            <a:gdLst/>
            <a:ahLst/>
            <a:cxnLst/>
            <a:rect l="l" t="t" r="r" b="b"/>
            <a:pathLst>
              <a:path w="12188952" h="4402960">
                <a:moveTo>
                  <a:pt x="0" y="0"/>
                </a:moveTo>
                <a:lnTo>
                  <a:pt x="12188952" y="0"/>
                </a:lnTo>
                <a:lnTo>
                  <a:pt x="12188952" y="4383485"/>
                </a:lnTo>
                <a:lnTo>
                  <a:pt x="12117797" y="4389494"/>
                </a:lnTo>
                <a:cubicBezTo>
                  <a:pt x="12016287" y="4394565"/>
                  <a:pt x="11914724" y="4390309"/>
                  <a:pt x="11813161" y="4387264"/>
                </a:cubicBezTo>
                <a:cubicBezTo>
                  <a:pt x="11682966" y="4383459"/>
                  <a:pt x="11552772" y="4372046"/>
                  <a:pt x="11422323" y="4386249"/>
                </a:cubicBezTo>
                <a:cubicBezTo>
                  <a:pt x="11347341" y="4394987"/>
                  <a:pt x="11271530" y="4393872"/>
                  <a:pt x="11196840" y="4382952"/>
                </a:cubicBezTo>
                <a:cubicBezTo>
                  <a:pt x="11127169" y="4373365"/>
                  <a:pt x="11056721" y="4370613"/>
                  <a:pt x="10986516" y="4374709"/>
                </a:cubicBezTo>
                <a:cubicBezTo>
                  <a:pt x="10853647" y="4380289"/>
                  <a:pt x="10719631" y="4383713"/>
                  <a:pt x="10586124" y="4379402"/>
                </a:cubicBezTo>
                <a:cubicBezTo>
                  <a:pt x="10380386" y="4372807"/>
                  <a:pt x="10174649" y="4366719"/>
                  <a:pt x="9968783" y="4379402"/>
                </a:cubicBezTo>
                <a:cubicBezTo>
                  <a:pt x="9815914" y="4388532"/>
                  <a:pt x="9663043" y="4389673"/>
                  <a:pt x="9510173" y="4384981"/>
                </a:cubicBezTo>
                <a:cubicBezTo>
                  <a:pt x="9357303" y="4380289"/>
                  <a:pt x="9204433" y="4370777"/>
                  <a:pt x="9051563" y="4379402"/>
                </a:cubicBezTo>
                <a:cubicBezTo>
                  <a:pt x="8873214" y="4389547"/>
                  <a:pt x="8694866" y="4387771"/>
                  <a:pt x="8516518" y="4385996"/>
                </a:cubicBezTo>
                <a:cubicBezTo>
                  <a:pt x="8344285" y="4384220"/>
                  <a:pt x="8172433" y="4375090"/>
                  <a:pt x="8000328" y="4384220"/>
                </a:cubicBezTo>
                <a:cubicBezTo>
                  <a:pt x="7926058" y="4388152"/>
                  <a:pt x="7851661" y="4384094"/>
                  <a:pt x="7777264" y="4380796"/>
                </a:cubicBezTo>
                <a:cubicBezTo>
                  <a:pt x="7657197" y="4374049"/>
                  <a:pt x="7536799" y="4375876"/>
                  <a:pt x="7417000" y="4386249"/>
                </a:cubicBezTo>
                <a:cubicBezTo>
                  <a:pt x="7345087" y="4395115"/>
                  <a:pt x="7272347" y="4395115"/>
                  <a:pt x="7200434" y="4386249"/>
                </a:cubicBezTo>
                <a:cubicBezTo>
                  <a:pt x="7018596" y="4361875"/>
                  <a:pt x="6834858" y="4354443"/>
                  <a:pt x="6651632" y="4364056"/>
                </a:cubicBezTo>
                <a:cubicBezTo>
                  <a:pt x="6437868" y="4373440"/>
                  <a:pt x="6224614" y="4392845"/>
                  <a:pt x="6010724" y="4398170"/>
                </a:cubicBezTo>
                <a:cubicBezTo>
                  <a:pt x="5875179" y="4401595"/>
                  <a:pt x="5738614" y="4410853"/>
                  <a:pt x="5604853" y="4388152"/>
                </a:cubicBezTo>
                <a:cubicBezTo>
                  <a:pt x="5468418" y="4364817"/>
                  <a:pt x="5333255" y="4375723"/>
                  <a:pt x="5197200" y="4382445"/>
                </a:cubicBezTo>
                <a:cubicBezTo>
                  <a:pt x="5095413" y="4389750"/>
                  <a:pt x="4993247" y="4389750"/>
                  <a:pt x="4891459" y="4382445"/>
                </a:cubicBezTo>
                <a:cubicBezTo>
                  <a:pt x="4767750" y="4370042"/>
                  <a:pt x="4643314" y="4366440"/>
                  <a:pt x="4519095" y="4371666"/>
                </a:cubicBezTo>
                <a:cubicBezTo>
                  <a:pt x="4370684" y="4379402"/>
                  <a:pt x="4222017" y="4387264"/>
                  <a:pt x="4073222" y="4384347"/>
                </a:cubicBezTo>
                <a:cubicBezTo>
                  <a:pt x="4023412" y="4383459"/>
                  <a:pt x="3973602" y="4378006"/>
                  <a:pt x="3923793" y="4386123"/>
                </a:cubicBezTo>
                <a:cubicBezTo>
                  <a:pt x="3869166" y="4393453"/>
                  <a:pt x="3813841" y="4394011"/>
                  <a:pt x="3759075" y="4387771"/>
                </a:cubicBezTo>
                <a:cubicBezTo>
                  <a:pt x="3703277" y="4383079"/>
                  <a:pt x="3647607" y="4375723"/>
                  <a:pt x="3591682" y="4373060"/>
                </a:cubicBezTo>
                <a:cubicBezTo>
                  <a:pt x="3349688" y="4359706"/>
                  <a:pt x="3107046" y="4363257"/>
                  <a:pt x="2865549" y="4383713"/>
                </a:cubicBezTo>
                <a:cubicBezTo>
                  <a:pt x="2661378" y="4401621"/>
                  <a:pt x="2456048" y="4402203"/>
                  <a:pt x="2251775" y="4385489"/>
                </a:cubicBezTo>
                <a:cubicBezTo>
                  <a:pt x="2200819" y="4381557"/>
                  <a:pt x="2149862" y="4371412"/>
                  <a:pt x="2098906" y="4378767"/>
                </a:cubicBezTo>
                <a:cubicBezTo>
                  <a:pt x="2025044" y="4387810"/>
                  <a:pt x="1950494" y="4390016"/>
                  <a:pt x="1876224" y="4385362"/>
                </a:cubicBezTo>
                <a:cubicBezTo>
                  <a:pt x="1700042" y="4378387"/>
                  <a:pt x="1523986" y="4369129"/>
                  <a:pt x="1347676" y="4371666"/>
                </a:cubicBezTo>
                <a:cubicBezTo>
                  <a:pt x="1064484" y="4375597"/>
                  <a:pt x="781420" y="4389673"/>
                  <a:pt x="498101" y="4379274"/>
                </a:cubicBezTo>
                <a:cubicBezTo>
                  <a:pt x="364340" y="4374328"/>
                  <a:pt x="230579" y="4369953"/>
                  <a:pt x="96817" y="4375137"/>
                </a:cubicBezTo>
                <a:lnTo>
                  <a:pt x="0" y="4381436"/>
                </a:lnTo>
                <a:lnTo>
                  <a:pt x="0" y="2050299"/>
                </a:lnTo>
                <a:close/>
              </a:path>
            </a:pathLst>
          </a:custGeom>
        </p:spPr>
      </p:pic>
      <p:sp>
        <p:nvSpPr>
          <p:cNvPr id="142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C34D66"/>
          </a:solidFill>
          <a:ln w="38100" cap="rnd">
            <a:solidFill>
              <a:srgbClr val="C34D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E35AA3-AFE0-49CB-8790-42347C2C197D}"/>
              </a:ext>
            </a:extLst>
          </p:cNvPr>
          <p:cNvSpPr txBox="1"/>
          <p:nvPr/>
        </p:nvSpPr>
        <p:spPr>
          <a:xfrm>
            <a:off x="4726181" y="4979022"/>
            <a:ext cx="7185173" cy="1413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800" dirty="0" err="1">
                <a:latin typeface="The Serif Hand Black"/>
              </a:rPr>
              <a:t>Os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resultados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ainda</a:t>
            </a:r>
            <a:r>
              <a:rPr lang="en-US" sz="2800" dirty="0">
                <a:latin typeface="The Serif Hand Black"/>
              </a:rPr>
              <a:t> que </a:t>
            </a:r>
            <a:r>
              <a:rPr lang="en-US" sz="2800" dirty="0" err="1">
                <a:latin typeface="The Serif Hand Black"/>
              </a:rPr>
              <a:t>preliminares</a:t>
            </a:r>
            <a:r>
              <a:rPr lang="en-US" sz="2800" dirty="0">
                <a:latin typeface="The Serif Hand Black"/>
              </a:rPr>
              <a:t>, </a:t>
            </a:r>
            <a:r>
              <a:rPr lang="en-US" sz="2800" dirty="0" err="1">
                <a:latin typeface="The Serif Hand Black"/>
              </a:rPr>
              <a:t>sugerem</a:t>
            </a:r>
            <a:r>
              <a:rPr lang="en-US" sz="2800" dirty="0">
                <a:latin typeface="The Serif Hand Black"/>
              </a:rPr>
              <a:t> que a </a:t>
            </a:r>
            <a:r>
              <a:rPr lang="en-US" sz="2800" dirty="0" err="1">
                <a:latin typeface="The Serif Hand Black"/>
              </a:rPr>
              <a:t>explanação</a:t>
            </a:r>
            <a:r>
              <a:rPr lang="en-US" sz="2800" dirty="0">
                <a:latin typeface="The Serif Hand Black"/>
              </a:rPr>
              <a:t> da </a:t>
            </a:r>
            <a:r>
              <a:rPr lang="en-US" sz="2800" dirty="0" err="1">
                <a:latin typeface="The Serif Hand Black"/>
              </a:rPr>
              <a:t>Astronomia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através</a:t>
            </a:r>
            <a:r>
              <a:rPr lang="en-US" sz="2800" dirty="0">
                <a:latin typeface="The Serif Hand Black"/>
              </a:rPr>
              <a:t> da </a:t>
            </a:r>
            <a:r>
              <a:rPr lang="en-US" sz="2800" dirty="0" err="1">
                <a:latin typeface="The Serif Hand Black"/>
              </a:rPr>
              <a:t>musicalização</a:t>
            </a:r>
            <a:r>
              <a:rPr lang="en-US" sz="2800" dirty="0">
                <a:latin typeface="The Serif Hand Black"/>
              </a:rPr>
              <a:t> e </a:t>
            </a:r>
            <a:r>
              <a:rPr lang="en-US" sz="2800" dirty="0" err="1">
                <a:latin typeface="The Serif Hand Black"/>
              </a:rPr>
              <a:t>letras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educativas</a:t>
            </a:r>
            <a:r>
              <a:rPr lang="en-US" sz="2800" dirty="0">
                <a:latin typeface="The Serif Hand Black"/>
              </a:rPr>
              <a:t> é </a:t>
            </a:r>
            <a:r>
              <a:rPr lang="en-US" sz="2800" dirty="0" err="1">
                <a:latin typeface="The Serif Hand Black"/>
              </a:rPr>
              <a:t>qualitativa</a:t>
            </a:r>
            <a:r>
              <a:rPr lang="en-US" sz="2800" dirty="0">
                <a:latin typeface="The Serif Hand Black"/>
              </a:rPr>
              <a:t> e de </a:t>
            </a:r>
            <a:r>
              <a:rPr lang="en-US" sz="2800" dirty="0" err="1">
                <a:latin typeface="The Serif Hand Black"/>
              </a:rPr>
              <a:t>ampla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aceitação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pelos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professores</a:t>
            </a:r>
            <a:r>
              <a:rPr lang="en-US" sz="2800" dirty="0">
                <a:latin typeface="The Serif Hand Black"/>
              </a:rPr>
              <a:t> e </a:t>
            </a:r>
            <a:r>
              <a:rPr lang="en-US" sz="2800" dirty="0" err="1">
                <a:latin typeface="The Serif Hand Black"/>
              </a:rPr>
              <a:t>alunos</a:t>
            </a:r>
            <a:r>
              <a:rPr lang="en-US" sz="2800" dirty="0">
                <a:latin typeface="The Serif Hand Black"/>
              </a:rPr>
              <a:t> da </a:t>
            </a:r>
            <a:r>
              <a:rPr lang="en-US" sz="2800" dirty="0" err="1">
                <a:latin typeface="The Serif Hand Black"/>
              </a:rPr>
              <a:t>Educação</a:t>
            </a:r>
            <a:r>
              <a:rPr lang="en-US" sz="2800" dirty="0">
                <a:latin typeface="The Serif Hand Black"/>
              </a:rPr>
              <a:t> </a:t>
            </a:r>
            <a:r>
              <a:rPr lang="en-US" sz="2800" dirty="0" err="1">
                <a:latin typeface="The Serif Hand Black"/>
              </a:rPr>
              <a:t>Infantil</a:t>
            </a:r>
            <a:r>
              <a:rPr lang="en-US" sz="2800" dirty="0">
                <a:latin typeface="The Serif Hand Black"/>
              </a:rPr>
              <a:t>.</a:t>
            </a:r>
            <a:endParaRPr lang="pt-BR" sz="2800" dirty="0">
              <a:latin typeface="The Serif Hand Black"/>
            </a:endParaRPr>
          </a:p>
        </p:txBody>
      </p:sp>
    </p:spTree>
    <p:extLst>
      <p:ext uri="{BB962C8B-B14F-4D97-AF65-F5344CB8AC3E}">
        <p14:creationId xmlns:p14="http://schemas.microsoft.com/office/powerpoint/2010/main" val="36277373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3"/>
      </a:lt2>
      <a:accent1>
        <a:srgbClr val="C34D66"/>
      </a:accent1>
      <a:accent2>
        <a:srgbClr val="B13B85"/>
      </a:accent2>
      <a:accent3>
        <a:srgbClr val="BE4DC3"/>
      </a:accent3>
      <a:accent4>
        <a:srgbClr val="7B3BB1"/>
      </a:accent4>
      <a:accent5>
        <a:srgbClr val="5B4DC3"/>
      </a:accent5>
      <a:accent6>
        <a:srgbClr val="3B5EB1"/>
      </a:accent6>
      <a:hlink>
        <a:srgbClr val="7959C7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SketchyVTI</vt:lpstr>
      <vt:lpstr>Uma discussão sobre a utilização da música para o ensino de astronomia na educação infantil</vt:lpstr>
      <vt:lpstr>Introdução</vt:lpstr>
      <vt:lpstr>Música e astronomia na educação</vt:lpstr>
      <vt:lpstr>Bncc (Base nacional comum curricular)</vt:lpstr>
      <vt:lpstr>Recursos lúdicos</vt:lpstr>
      <vt:lpstr>Letras musicais</vt:lpstr>
      <vt:lpstr>Objetivos </vt:lpstr>
      <vt:lpstr>metodologia</vt:lpstr>
      <vt:lpstr>Resultados </vt:lpstr>
      <vt:lpstr>Conclusão 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Ana Rita Dy Kárcia</cp:lastModifiedBy>
  <cp:revision>706</cp:revision>
  <dcterms:created xsi:type="dcterms:W3CDTF">2021-02-15T12:57:47Z</dcterms:created>
  <dcterms:modified xsi:type="dcterms:W3CDTF">2021-02-17T20:04:22Z</dcterms:modified>
</cp:coreProperties>
</file>