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5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22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243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03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160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543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713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0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50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67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26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58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82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90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52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631-BFC0-4DB1-9054-962F8AC096CD}" type="datetimeFigureOut">
              <a:rPr lang="pt-BR" smtClean="0"/>
              <a:t>04/03/2021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8E3042-0150-48BD-ABDE-86D2713A4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31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fograficos.oglobo.globo.com/brasil/ameaca-ronda-barragens.html?mobi=1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EB1AD-0325-4AE6-8469-DAFEEE5FE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452" y="942215"/>
            <a:ext cx="7409864" cy="3576708"/>
          </a:xfrm>
          <a:noFill/>
        </p:spPr>
        <p:txBody>
          <a:bodyPr anchor="ctr">
            <a:normAutofit fontScale="90000"/>
          </a:bodyPr>
          <a:lstStyle/>
          <a:p>
            <a:r>
              <a:rPr lang="pt-BR" sz="4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Crimes ambientais na indústria de recursos geológicos: um panorama da legislação brasileira.</a:t>
            </a:r>
            <a:b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sz="3600" dirty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1A9690-372D-482B-BBD3-9FF86FA45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652" y="4518923"/>
            <a:ext cx="10678257" cy="1141851"/>
          </a:xfrm>
          <a:noFill/>
        </p:spPr>
        <p:txBody>
          <a:bodyPr>
            <a:normAutofit/>
          </a:bodyPr>
          <a:lstStyle/>
          <a:p>
            <a:pPr algn="ctr">
              <a:spcBef>
                <a:spcPts val="1190"/>
              </a:spcBef>
            </a:pPr>
            <a:r>
              <a:rPr lang="pt-BR" sz="18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Mariana </a:t>
            </a:r>
            <a:r>
              <a:rPr lang="pt-BR" sz="1800" b="1" kern="1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Concolato</a:t>
            </a:r>
            <a:r>
              <a:rPr lang="pt-BR" sz="18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Heitor¹, Mateus Filipe Andrade Brasil²</a:t>
            </a:r>
            <a:endParaRPr lang="pt-BR" sz="1800" kern="150" dirty="0">
              <a:solidFill>
                <a:srgbClr val="000000"/>
              </a:solidFill>
              <a:effectLst/>
              <a:latin typeface="Arial" panose="020B0604020202020204" pitchFamily="34" charset="0"/>
              <a:ea typeface="Times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625"/>
              </a:spcBef>
            </a:pPr>
            <a:r>
              <a:rPr lang="pt-BR" sz="1800" kern="15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8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Universidade </a:t>
            </a:r>
            <a:r>
              <a:rPr lang="pt-BR" sz="18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  <a:cs typeface="Arial" panose="020B0604020202020204" pitchFamily="34" charset="0"/>
              </a:rPr>
              <a:t>Federal de Minas Gerais. Faculdade de Direito. marianaheitor@ufmg.br.</a:t>
            </a:r>
          </a:p>
          <a:p>
            <a:pPr algn="ctr">
              <a:spcBef>
                <a:spcPts val="625"/>
              </a:spcBef>
            </a:pPr>
            <a:r>
              <a:rPr lang="pt-BR" sz="1800" kern="15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8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Universidade Feral de Minas Gerais, Instituto de Geociências. mateusfabrasil@ufmg.br.</a:t>
            </a:r>
            <a:endParaRPr lang="pt-BR" sz="1800" kern="150" dirty="0">
              <a:solidFill>
                <a:srgbClr val="000000"/>
              </a:solidFill>
              <a:effectLst/>
              <a:latin typeface="Arial" panose="020B0604020202020204" pitchFamily="34" charset="0"/>
              <a:ea typeface="Times" panose="02020603050405020304" pitchFamily="18" charset="0"/>
              <a:cs typeface="Arial" panose="020B0604020202020204" pitchFamily="34" charset="0"/>
            </a:endParaRPr>
          </a:p>
          <a:p>
            <a:endParaRPr lang="pt-BR" sz="2000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0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3D4D2-1E51-4ABB-A20F-48202DE2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912" y="411046"/>
            <a:ext cx="8911687" cy="1280890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8A5E8F-EE40-443F-AC8E-61E0D158C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99" y="1432264"/>
            <a:ext cx="5098850" cy="48016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Resumo: 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Este artigo busca analisar a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legislação ambiental brasileira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no que se refere a crimes relacionados à atividade industrial de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extração, manejo e escoamento de produção de recursos geológicos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como os rompimentos de barragens de rejeitos em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Mariana e Brumadinho, 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Minas Gerais. Para isso, perpassaremos pelo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histórico da legislação ambiental 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exemplificaremos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alguns crimes de maior impacto ambiental. Depois discutiremos brevemente a relação destes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 brechas na legislação e impunidade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para finalmente oferecer uma </a:t>
            </a:r>
            <a:r>
              <a:rPr lang="pt-BR" sz="2000" b="1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perspectiva de mudança </a:t>
            </a:r>
            <a:r>
              <a:rPr lang="pt-BR" sz="2000" kern="1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nessa realidade.</a:t>
            </a:r>
            <a:endParaRPr lang="pt-BR" sz="2000" kern="150" dirty="0">
              <a:solidFill>
                <a:srgbClr val="000000"/>
              </a:solidFill>
              <a:effectLst/>
              <a:latin typeface="Arial" panose="020B0604020202020204" pitchFamily="34" charset="0"/>
              <a:ea typeface="Times" panose="02020603050405020304" pitchFamily="18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6E9B22E-AA26-4132-A83F-CB29417397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2598" b="350"/>
          <a:stretch/>
        </p:blipFill>
        <p:spPr>
          <a:xfrm>
            <a:off x="6731756" y="1802167"/>
            <a:ext cx="5563817" cy="505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3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2E764-511D-46AA-9560-722CAFA29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dirty="0"/>
              <a:t>	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2E6E22-30D9-42E3-BF72-4767BB8BF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artigo visa relacionar a legislação ambiental existente no Brasil com os danos geológicos gerados pelo desrespeito à lei e cometimento de crimes ambientais</a:t>
            </a: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partir de uma perspectiva multidisciplinar entre o DIREITO e a GEOLOGIA</a:t>
            </a: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Visa também relacionar a </a:t>
            </a:r>
            <a:r>
              <a:rPr lang="pt-BR" sz="2400" kern="1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atividade industrial de extração, manejo e escoamento de produção de recursos geológicos com o cometimento de crimes e suas possíveis consequências JURÍDICAS e ECOLÓGICAS</a:t>
            </a: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176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16B9E-51D2-4E05-9F72-1BB0770DD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AC24B5-3632-468E-890D-1BFFAE8B1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7751" y="2133600"/>
            <a:ext cx="9165466" cy="3777622"/>
          </a:xfrm>
        </p:spPr>
        <p:txBody>
          <a:bodyPr>
            <a:normAutofit fontScale="92500"/>
          </a:bodyPr>
          <a:lstStyle/>
          <a:p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ferecer um panorama da legislação ambiental brasileira por meio da revisão bibliográfica do:</a:t>
            </a:r>
          </a:p>
          <a:p>
            <a:pPr marL="0" indent="0">
              <a:buNone/>
            </a:pPr>
            <a:endParaRPr lang="pt-BR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Decreto-Lei nº 227, de 28 de fevereiro de 1967: </a:t>
            </a:r>
            <a:r>
              <a:rPr lang="pt-B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Código de Mineração</a:t>
            </a:r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brasileiro</a:t>
            </a:r>
            <a:endParaRPr lang="pt-BR" sz="20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Lei Nº 6.938, de 31 de agosto de 1981: </a:t>
            </a:r>
            <a:r>
              <a:rPr lang="pt-B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Política Nacional do Meio Ambiente</a:t>
            </a:r>
          </a:p>
          <a:p>
            <a:r>
              <a:rPr lang="pt-BR" sz="200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Decreto nº 8.572, de 13 de novembro de 2015</a:t>
            </a:r>
            <a:endParaRPr lang="pt-BR" sz="2000" u="none" strike="noStrike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Constituição Federal </a:t>
            </a:r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 1988.</a:t>
            </a:r>
          </a:p>
          <a:p>
            <a:r>
              <a:rPr lang="pt-B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Artigos científicos, normas técnicas e dissertações sobre geotecnia e mineração.</a:t>
            </a: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02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850A6-409E-4931-993A-1B10BEE00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Legislação ambiental brasileira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6BFF22-254D-46C3-A0D0-69F84D440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Fase da exploração desregrada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se acreditava que os recursos naturais eram infinitos e que não havia necessidade de regular o seu uso. </a:t>
            </a:r>
          </a:p>
          <a:p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Fase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fragmentária: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começam a surgir leis esparsas e inicia-se um controle sobre a exploração, mas que ainda é insuficiente. </a:t>
            </a:r>
          </a:p>
          <a:p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Fase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holística: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a partir da década de 80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 estabelece oficialmente uma política nacional em favor do meio ambiente e controle mais rígido de seu uso, com a criação de diversas leis específicas e em consonância com a recém-promulgada Constituição Federal de 1988 e com a tendência mundial à preservação do meio ambiente.</a:t>
            </a:r>
          </a:p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consolidação do Direito Ambiental como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ramo autônomo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Direito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 deu na última fase, quando surge a ideia de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interdependência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e conexão entre todas as fases supramencionadas. </a:t>
            </a:r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2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1D538-7E42-48C0-B5FB-3432422FE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Falhas técnicas ou interesses econômicos? </a:t>
            </a:r>
          </a:p>
        </p:txBody>
      </p:sp>
      <p:pic>
        <p:nvPicPr>
          <p:cNvPr id="5" name="Espaço Reservado para Conteúdo 4" descr="Diagrama&#10;&#10;Descrição gerada automaticamente">
            <a:extLst>
              <a:ext uri="{FF2B5EF4-FFF2-40B4-BE49-F238E27FC236}">
                <a16:creationId xmlns:a16="http://schemas.microsoft.com/office/drawing/2014/main" id="{3FF0EA18-6D09-48B4-AA09-3F5E9DEB2B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4" t="4110" r="13955" b="6430"/>
          <a:stretch/>
        </p:blipFill>
        <p:spPr>
          <a:xfrm>
            <a:off x="2592925" y="2047043"/>
            <a:ext cx="4466368" cy="3721702"/>
          </a:xfr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75EC18E-066F-4D17-B7DC-4DD8CD984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8768" y="2047043"/>
            <a:ext cx="4341119" cy="3721703"/>
          </a:xfrm>
          <a:prstGeom prst="rect">
            <a:avLst/>
          </a:prstGeom>
          <a:noFill/>
          <a:ln w="571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528EB65-0CCD-4DDA-8161-D55D780F441B}"/>
              </a:ext>
            </a:extLst>
          </p:cNvPr>
          <p:cNvSpPr txBox="1"/>
          <p:nvPr/>
        </p:nvSpPr>
        <p:spPr>
          <a:xfrm>
            <a:off x="7059293" y="5795372"/>
            <a:ext cx="4188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Governo do Estado de São Paulo – Seminário técnico de Barragens de Mineração - 2016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12964D2-6B47-4214-9FF5-5EC553C55A4B}"/>
              </a:ext>
            </a:extLst>
          </p:cNvPr>
          <p:cNvSpPr txBox="1"/>
          <p:nvPr/>
        </p:nvSpPr>
        <p:spPr>
          <a:xfrm>
            <a:off x="2592925" y="5795372"/>
            <a:ext cx="418871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900" dirty="0"/>
              <a:t>ALBUQUERQUE FILHO, Luiz Heleno. Avaliação do comportamento geotécnico de barragens de rejeitos de minério de ferro através de ensaios de </a:t>
            </a:r>
            <a:r>
              <a:rPr lang="pt-BR" sz="900" dirty="0" err="1"/>
              <a:t>Piezocone</a:t>
            </a:r>
            <a:r>
              <a:rPr lang="pt-BR" sz="900" dirty="0"/>
              <a:t>. 2004. 194 f. Dissertação (Mestrado em Engenharia Civil) - Escola de Minas, Universidade Federal de Ouro Preto, Ouro Preto, 2004.</a:t>
            </a:r>
          </a:p>
        </p:txBody>
      </p:sp>
    </p:spTree>
    <p:extLst>
      <p:ext uri="{BB962C8B-B14F-4D97-AF65-F5344CB8AC3E}">
        <p14:creationId xmlns:p14="http://schemas.microsoft.com/office/powerpoint/2010/main" val="278186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2A6B1-B963-4523-8D20-04AA9C56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877" y="518093"/>
            <a:ext cx="9198735" cy="1280890"/>
          </a:xfrm>
        </p:spPr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Leis severas e sua contribuição à segurança ambiental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EAFB00-9777-4AD5-9922-FF7A73A8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905000"/>
            <a:ext cx="9596299" cy="4787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Código Civil, no § único do art. 927 assevera que </a:t>
            </a:r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haverá obrigação de reparar o dano (indenizar), independentemente de culpa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quando a atividade normalmente desenvolvida pelo autor do dano implicar, por sua natureza, risco para os direitos de outrem.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art. 14° da Lei da Política Nacional do Meio Ambiente dispõe que sem impedir a aplicação de demais penalidades, </a:t>
            </a:r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agente poluidor é obrigado, independente de culpa, a indenizar ou reparar os danos causados ao meio ambiente  a terceiros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afetados por sua atividade.</a:t>
            </a:r>
          </a:p>
          <a:p>
            <a:pPr algn="just"/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Teoria do Risco Integral anuncia </a:t>
            </a:r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o autor deve assumir responsabilidade integral pelo fato, não sendo admitida a incidência de exclusão de responsabilidade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Dessa forma, a ocorrência do acidente ambiental basta para gerar a responsabilidade da empresa responsável para com a indenização e reparação dos danos gerados.</a:t>
            </a:r>
          </a:p>
          <a:p>
            <a:pPr algn="just"/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Ação Civil Pública 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(Lei 7.347/85) visa a garantia dos interesses sociais e coletivos do interesse público, dentre esses, encontra-se o meio ambiente. Esse mecanismo é essencial para promover a reparação aos afetados por desastres ambientais.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necessário </a:t>
            </a:r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ampliar e intensificar a fiscalização dos crimes, 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assim como promover a </a:t>
            </a:r>
            <a:r>
              <a:rPr lang="pt-BR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celeridade na justiça ambiental </a:t>
            </a:r>
            <a:r>
              <a:rPr lang="pt-BR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que as devidas causas sejam processadas e julgadas, e a partir de então, reparados os danos causados ao meio ambiente e à população atingida pelo acidente ou pelo uso desregrado de recursos.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58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4CE335F-84B2-4026-9D43-3FF61ED96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Conclusão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Espaço Reservado para Conteúdo 6" descr="Mapa&#10;&#10;Descrição gerada automaticamente">
            <a:extLst>
              <a:ext uri="{FF2B5EF4-FFF2-40B4-BE49-F238E27FC236}">
                <a16:creationId xmlns:a16="http://schemas.microsoft.com/office/drawing/2014/main" id="{8D5AAB21-E837-4109-BB9C-D2FCC07596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001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D73DF5E-644F-4EF4-9424-A329EDC2E6FE}"/>
              </a:ext>
            </a:extLst>
          </p:cNvPr>
          <p:cNvSpPr txBox="1"/>
          <p:nvPr/>
        </p:nvSpPr>
        <p:spPr>
          <a:xfrm>
            <a:off x="6495231" y="1638963"/>
            <a:ext cx="5408171" cy="4361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Ainda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há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muitas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barragens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risco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 Brasil,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sendo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42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só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Minas Gerais (G1 Minas, 2020);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Necessidade de urgência de ação por parte do Estado;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Aplicação e fiscalização de leis ambientais 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Impedir ou dificultar (taxação, </a:t>
            </a:r>
            <a:r>
              <a:rPr lang="pt-B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a construção de barragens à montante;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Acordo Vale S.A. e Governo de MG: R$ 37 bilhões para a recuperação de danos;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Início de uma nova fase na legislação brasileira?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E4BC2B8-21A8-406E-8031-706BD2C4E31B}"/>
              </a:ext>
            </a:extLst>
          </p:cNvPr>
          <p:cNvSpPr txBox="1"/>
          <p:nvPr/>
        </p:nvSpPr>
        <p:spPr>
          <a:xfrm>
            <a:off x="4808197" y="6164682"/>
            <a:ext cx="2225340" cy="659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Créditos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: O Globo | Fonte: DNPM, </a:t>
            </a:r>
            <a:r>
              <a:rPr lang="en-US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Censo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2010, </a:t>
            </a:r>
            <a:r>
              <a:rPr lang="en-US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Mapa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b="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hidrográfico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do Brasil 2010 do IBGE</a:t>
            </a:r>
          </a:p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http://infograficos.oglobo.globo.com/brasil/ameaca-ronda-barragens.html?mobi=1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9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874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Crimes ambientais na indústria de recursos geológicos: um panorama da legislação brasileira. </vt:lpstr>
      <vt:lpstr>Resumo</vt:lpstr>
      <vt:lpstr>Introdução  </vt:lpstr>
      <vt:lpstr>Metodologia </vt:lpstr>
      <vt:lpstr>Legislação ambiental brasileira</vt:lpstr>
      <vt:lpstr>Falhas técnicas ou interesses econômicos? </vt:lpstr>
      <vt:lpstr>Leis severas e sua contribuição à segurança ambiental</vt:lpstr>
      <vt:lpstr>Conclusão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Crimes ambientais na indústria de recursos geológicos: um panorama da legislação brasileira.</dc:title>
  <dc:creator>Mariana Heitor</dc:creator>
  <cp:lastModifiedBy>Mateus Brasil</cp:lastModifiedBy>
  <cp:revision>8</cp:revision>
  <dcterms:created xsi:type="dcterms:W3CDTF">2021-03-04T13:06:02Z</dcterms:created>
  <dcterms:modified xsi:type="dcterms:W3CDTF">2021-03-04T21:29:57Z</dcterms:modified>
</cp:coreProperties>
</file>