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8B9B-B485-4531-9E16-0D36D5CF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54" y="776681"/>
            <a:ext cx="8825658" cy="3329581"/>
          </a:xfrm>
        </p:spPr>
        <p:txBody>
          <a:bodyPr/>
          <a:lstStyle/>
          <a:p>
            <a:pPr algn="ctr"/>
            <a:r>
              <a:rPr lang="pt-BR" sz="2800" b="1" dirty="0"/>
              <a:t>Modelamento em elementos finitos para determinação experimental na distribuição de temperatura em processos multipasses da manufatura aditiva metálica. 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5CF72-E8E6-476A-92DC-126E1E3AB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Sofia GHELLI</a:t>
            </a:r>
          </a:p>
          <a:p>
            <a:r>
              <a:rPr lang="en-US" dirty="0"/>
              <a:t>THIAGO GARIBA STARLING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1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7F57-0A6B-4485-A6DB-F52005FD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 err="1"/>
              <a:t>Manufatura</a:t>
            </a:r>
            <a:r>
              <a:rPr lang="en-US" dirty="0"/>
              <a:t> </a:t>
            </a:r>
            <a:r>
              <a:rPr lang="en-US" dirty="0" err="1"/>
              <a:t>Aditiva</a:t>
            </a:r>
            <a:r>
              <a:rPr lang="en-US" dirty="0"/>
              <a:t> </a:t>
            </a:r>
            <a:r>
              <a:rPr lang="en-US" dirty="0" err="1"/>
              <a:t>Metálica</a:t>
            </a:r>
            <a:endParaRPr lang="pt-B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67D374-D2B5-4583-9A19-9CDB6D849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 err="1"/>
              <a:t>Redução</a:t>
            </a:r>
            <a:r>
              <a:rPr lang="en-US" dirty="0"/>
              <a:t> de custos;</a:t>
            </a:r>
          </a:p>
          <a:p>
            <a:r>
              <a:rPr lang="en-US" dirty="0" err="1"/>
              <a:t>Redução</a:t>
            </a:r>
            <a:r>
              <a:rPr lang="en-US" dirty="0"/>
              <a:t> de </a:t>
            </a:r>
            <a:r>
              <a:rPr lang="en-US" dirty="0" err="1"/>
              <a:t>matéria</a:t>
            </a:r>
            <a:r>
              <a:rPr lang="en-US" dirty="0"/>
              <a:t>-prima</a:t>
            </a:r>
          </a:p>
          <a:p>
            <a:r>
              <a:rPr lang="en-US" dirty="0" err="1"/>
              <a:t>Dificuldade</a:t>
            </a:r>
            <a:r>
              <a:rPr lang="en-US" dirty="0"/>
              <a:t> de </a:t>
            </a:r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térmico</a:t>
            </a:r>
            <a:r>
              <a:rPr lang="en-US" dirty="0"/>
              <a:t>, e </a:t>
            </a: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propriedades</a:t>
            </a:r>
            <a:r>
              <a:rPr lang="en-US" dirty="0"/>
              <a:t> </a:t>
            </a:r>
            <a:r>
              <a:rPr lang="en-US" dirty="0" err="1"/>
              <a:t>metalúrgicas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0B7B80-0A06-4FC6-BA49-F9F878BD7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9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28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17C0-FD5A-4C61-A81F-EFD6E767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Soldagem GMAW</a:t>
            </a:r>
            <a:endParaRPr lang="pt-BR">
              <a:solidFill>
                <a:srgbClr val="EBEBEB"/>
              </a:solidFill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F6D29C4-5C01-49AA-9DAB-3ADA6B67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5336" cy="38525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Para </a:t>
            </a:r>
            <a:r>
              <a:rPr lang="en-US" dirty="0" err="1"/>
              <a:t>desenvolvimento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, </a:t>
            </a:r>
            <a:r>
              <a:rPr lang="en-US" dirty="0" err="1"/>
              <a:t>considerou</a:t>
            </a:r>
            <a:r>
              <a:rPr lang="en-US" dirty="0"/>
              <a:t>-se a </a:t>
            </a:r>
            <a:r>
              <a:rPr lang="en-US" dirty="0" err="1"/>
              <a:t>soldagem</a:t>
            </a:r>
            <a:r>
              <a:rPr lang="en-US" dirty="0"/>
              <a:t> GMAW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da </a:t>
            </a:r>
            <a:r>
              <a:rPr lang="en-US" dirty="0" err="1"/>
              <a:t>metodologia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Trata</a:t>
            </a:r>
            <a:r>
              <a:rPr lang="en-US" dirty="0"/>
              <a:t>-se de um </a:t>
            </a:r>
            <a:r>
              <a:rPr lang="en-US" dirty="0" err="1"/>
              <a:t>mecanismo</a:t>
            </a:r>
            <a:r>
              <a:rPr lang="en-US" dirty="0"/>
              <a:t> de: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velocidade</a:t>
            </a:r>
            <a:r>
              <a:rPr lang="en-US" dirty="0"/>
              <a:t> de </a:t>
            </a:r>
            <a:r>
              <a:rPr lang="en-US" dirty="0" err="1"/>
              <a:t>soldagem</a:t>
            </a:r>
            <a:r>
              <a:rPr lang="en-US" dirty="0"/>
              <a:t>;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alta</a:t>
            </a:r>
            <a:r>
              <a:rPr lang="en-US" dirty="0"/>
              <a:t> taxa de </a:t>
            </a:r>
            <a:r>
              <a:rPr lang="en-US" dirty="0" err="1"/>
              <a:t>deposição</a:t>
            </a:r>
            <a:r>
              <a:rPr lang="en-US" dirty="0"/>
              <a:t> </a:t>
            </a:r>
            <a:r>
              <a:rPr lang="en-US" dirty="0" err="1"/>
              <a:t>metálica</a:t>
            </a:r>
            <a:r>
              <a:rPr lang="en-US" dirty="0"/>
              <a:t>;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Realizado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posição</a:t>
            </a:r>
            <a:r>
              <a:rPr lang="en-US" dirty="0"/>
              <a:t> de </a:t>
            </a:r>
            <a:r>
              <a:rPr lang="en-US" dirty="0" err="1"/>
              <a:t>manuseio</a:t>
            </a:r>
            <a:endParaRPr lang="en-US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mecanizado</a:t>
            </a:r>
            <a:r>
              <a:rPr lang="en-US" dirty="0"/>
              <a:t>, </a:t>
            </a:r>
            <a:r>
              <a:rPr lang="en-US" dirty="0" err="1"/>
              <a:t>automatizado</a:t>
            </a:r>
            <a:r>
              <a:rPr lang="en-US" dirty="0"/>
              <a:t> e </a:t>
            </a:r>
            <a:r>
              <a:rPr lang="en-US" dirty="0" err="1"/>
              <a:t>robotizado</a:t>
            </a:r>
            <a:r>
              <a:rPr lang="en-US" dirty="0"/>
              <a:t>.</a:t>
            </a:r>
          </a:p>
        </p:txBody>
      </p:sp>
      <p:pic>
        <p:nvPicPr>
          <p:cNvPr id="1026" name="Picture 2" descr="Conheça o Processo de Soldagem MIG/MAG » Conecta FG">
            <a:extLst>
              <a:ext uri="{FF2B5EF4-FFF2-40B4-BE49-F238E27FC236}">
                <a16:creationId xmlns:a16="http://schemas.microsoft.com/office/drawing/2014/main" id="{3644182C-22BF-455C-87FD-ADAA10D0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955052"/>
            <a:ext cx="5451627" cy="28484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6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5161-C75A-420B-A847-03A38675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Metodologia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4E28-0C0E-4324-89A0-06BDD1F6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Revisão</a:t>
            </a:r>
            <a:r>
              <a:rPr lang="en-US" dirty="0"/>
              <a:t> </a:t>
            </a:r>
            <a:r>
              <a:rPr lang="en-US" dirty="0" err="1"/>
              <a:t>Bibliográfica</a:t>
            </a:r>
            <a:endParaRPr lang="en-US" dirty="0"/>
          </a:p>
          <a:p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experimental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Equação</a:t>
            </a:r>
            <a:r>
              <a:rPr lang="en-US" dirty="0"/>
              <a:t> de </a:t>
            </a:r>
            <a:r>
              <a:rPr lang="en-US" dirty="0" err="1"/>
              <a:t>calor</a:t>
            </a:r>
            <a:r>
              <a:rPr lang="en-US" dirty="0"/>
              <a:t> de </a:t>
            </a:r>
            <a:r>
              <a:rPr lang="en-US" dirty="0" err="1"/>
              <a:t>Goldak</a:t>
            </a:r>
            <a:endParaRPr lang="en-US" dirty="0"/>
          </a:p>
          <a:p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Ansys 17.0</a:t>
            </a:r>
          </a:p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metalográfica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corpo</a:t>
            </a:r>
            <a:r>
              <a:rPr lang="en-US" dirty="0"/>
              <a:t> de </a:t>
            </a:r>
            <a:r>
              <a:rPr lang="en-US" dirty="0" err="1"/>
              <a:t>prova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BFB47-15EF-4A34-9892-7E23B674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Metodologia</a:t>
            </a:r>
            <a:r>
              <a:rPr lang="en-US" dirty="0">
                <a:solidFill>
                  <a:srgbClr val="EBEBEB"/>
                </a:solidFill>
              </a:rPr>
              <a:t> - </a:t>
            </a:r>
            <a:r>
              <a:rPr lang="en-US" dirty="0" err="1">
                <a:solidFill>
                  <a:srgbClr val="EBEBEB"/>
                </a:solidFill>
              </a:rPr>
              <a:t>Esquemático</a:t>
            </a:r>
            <a:endParaRPr lang="pt-BR" dirty="0">
              <a:solidFill>
                <a:srgbClr val="EBEBEB"/>
              </a:solidFill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13BD3-C327-45A5-B6C1-85720CE3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18" y="2753228"/>
            <a:ext cx="8415164" cy="31136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462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0E32-1963-403E-BF48-B59AB959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A86613-D9A3-4AF9-AA18-7F1A972D5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 err="1"/>
              <a:t>Malha</a:t>
            </a:r>
            <a:r>
              <a:rPr lang="en-US" dirty="0"/>
              <a:t> de 34352 </a:t>
            </a:r>
            <a:r>
              <a:rPr lang="en-US" dirty="0" err="1"/>
              <a:t>elementos</a:t>
            </a:r>
            <a:r>
              <a:rPr lang="en-US" dirty="0"/>
              <a:t>;</a:t>
            </a:r>
          </a:p>
          <a:p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de </a:t>
            </a:r>
            <a:r>
              <a:rPr lang="en-US" dirty="0" err="1"/>
              <a:t>célula</a:t>
            </a:r>
            <a:r>
              <a:rPr lang="en-US" dirty="0"/>
              <a:t>: 0,66872 mm.</a:t>
            </a:r>
          </a:p>
          <a:p>
            <a:r>
              <a:rPr lang="en-US" dirty="0" err="1"/>
              <a:t>Cordão</a:t>
            </a:r>
            <a:r>
              <a:rPr lang="en-US" dirty="0"/>
              <a:t> de </a:t>
            </a:r>
            <a:r>
              <a:rPr lang="en-US" dirty="0" err="1"/>
              <a:t>solda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calor</a:t>
            </a:r>
            <a:r>
              <a:rPr lang="en-US" dirty="0"/>
              <a:t> por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condutivo</a:t>
            </a:r>
            <a:r>
              <a:rPr lang="en-US" dirty="0"/>
              <a:t> e convective.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6763CD-939E-4CB7-8361-F29EEA716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r="27962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90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6A2E-7ECE-4819-B982-9FAFE631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E1126B-1253-4BFB-B106-A729974D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: 1800 K – </a:t>
            </a:r>
            <a:r>
              <a:rPr lang="en-US" dirty="0" err="1"/>
              <a:t>Cordão</a:t>
            </a:r>
            <a:r>
              <a:rPr lang="en-US" dirty="0"/>
              <a:t> de </a:t>
            </a:r>
            <a:r>
              <a:rPr lang="en-US" dirty="0" err="1"/>
              <a:t>solda</a:t>
            </a:r>
            <a:r>
              <a:rPr lang="en-US" dirty="0"/>
              <a:t>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líquido</a:t>
            </a:r>
            <a:endParaRPr lang="en-US" dirty="0"/>
          </a:p>
          <a:p>
            <a:r>
              <a:rPr lang="en-US" dirty="0" err="1"/>
              <a:t>Após</a:t>
            </a:r>
            <a:r>
              <a:rPr lang="en-US" dirty="0"/>
              <a:t> 30s a </a:t>
            </a:r>
            <a:r>
              <a:rPr lang="en-US" dirty="0" err="1"/>
              <a:t>solda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1420 K.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69D65-3921-4C96-950F-DDB54F54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140838"/>
            <a:ext cx="4008888" cy="40189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5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ACB6-5C4F-4C0F-9B53-0D93579B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364D95-CEB0-4B3F-BFCE-F7DE5CD1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r>
              <a:rPr lang="en-US" dirty="0" err="1"/>
              <a:t>Após</a:t>
            </a:r>
            <a:r>
              <a:rPr lang="en-US" dirty="0"/>
              <a:t> 300s o </a:t>
            </a:r>
            <a:r>
              <a:rPr lang="en-US" dirty="0" err="1"/>
              <a:t>cordão</a:t>
            </a:r>
            <a:r>
              <a:rPr lang="en-US" dirty="0"/>
              <a:t> de </a:t>
            </a:r>
            <a:r>
              <a:rPr lang="en-US" dirty="0" err="1"/>
              <a:t>solda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305 K, </a:t>
            </a:r>
            <a:r>
              <a:rPr lang="en-US" dirty="0" err="1"/>
              <a:t>tendo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composição</a:t>
            </a:r>
            <a:r>
              <a:rPr lang="en-US" dirty="0"/>
              <a:t> </a:t>
            </a:r>
            <a:r>
              <a:rPr lang="en-US" dirty="0" err="1"/>
              <a:t>nenhuma</a:t>
            </a:r>
            <a:r>
              <a:rPr lang="en-US" dirty="0"/>
              <a:t> </a:t>
            </a:r>
            <a:r>
              <a:rPr lang="en-US" dirty="0" err="1"/>
              <a:t>porção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.</a:t>
            </a:r>
          </a:p>
          <a:p>
            <a:r>
              <a:rPr lang="en-US" dirty="0" err="1"/>
              <a:t>Soldagem</a:t>
            </a:r>
            <a:r>
              <a:rPr lang="en-US" dirty="0"/>
              <a:t>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solidificada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B08D-43F6-4170-88F5-09A712A29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16" y="1651324"/>
            <a:ext cx="34480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8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932A-D898-4E6B-8AA7-6E31A0B6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EBEBEB"/>
                </a:solidFill>
              </a:rPr>
              <a:t>Discussão de resultados</a:t>
            </a:r>
            <a:endParaRPr lang="pt-BR" sz="4400">
              <a:solidFill>
                <a:srgbClr val="EBEBEB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77A-29AB-4060-A954-B155CDF0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8"/>
            <a:ext cx="6495847" cy="2589913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cordão</a:t>
            </a:r>
            <a:r>
              <a:rPr lang="en-US" dirty="0"/>
              <a:t> de </a:t>
            </a:r>
            <a:r>
              <a:rPr lang="en-US" dirty="0" err="1"/>
              <a:t>solda</a:t>
            </a:r>
            <a:r>
              <a:rPr lang="en-US" dirty="0"/>
              <a:t> </a:t>
            </a:r>
            <a:r>
              <a:rPr lang="en-US" dirty="0" err="1"/>
              <a:t>obteve</a:t>
            </a:r>
            <a:r>
              <a:rPr lang="en-US" dirty="0"/>
              <a:t> um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adequado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r>
              <a:rPr lang="en-US" dirty="0"/>
              <a:t> gradual da </a:t>
            </a:r>
            <a:r>
              <a:rPr lang="en-US" dirty="0" err="1"/>
              <a:t>borda</a:t>
            </a:r>
            <a:r>
              <a:rPr lang="en-US" dirty="0"/>
              <a:t> para o interior.</a:t>
            </a:r>
          </a:p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considerou</a:t>
            </a:r>
            <a:r>
              <a:rPr lang="en-US" dirty="0"/>
              <a:t>-se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radiação</a:t>
            </a:r>
            <a:r>
              <a:rPr lang="en-US" dirty="0"/>
              <a:t>, por se </a:t>
            </a:r>
            <a:r>
              <a:rPr lang="en-US" dirty="0" err="1"/>
              <a:t>tratar</a:t>
            </a:r>
            <a:r>
              <a:rPr lang="en-US" dirty="0"/>
              <a:t> de um </a:t>
            </a:r>
            <a:r>
              <a:rPr lang="en-US" dirty="0" err="1"/>
              <a:t>processo</a:t>
            </a:r>
            <a:r>
              <a:rPr lang="en-US" dirty="0"/>
              <a:t> com </a:t>
            </a:r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margem</a:t>
            </a:r>
            <a:r>
              <a:rPr lang="en-US" dirty="0"/>
              <a:t> de </a:t>
            </a:r>
            <a:r>
              <a:rPr lang="en-US" dirty="0" err="1"/>
              <a:t>incerteza</a:t>
            </a:r>
            <a:r>
              <a:rPr lang="en-US" dirty="0"/>
              <a:t> e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exigência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26405-6E12-43B5-B05A-7956873A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4267831"/>
            <a:ext cx="6309640" cy="1955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63432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Modelamento em elementos finitos para determinação experimental na distribuição de temperatura em processos multipasses da manufatura aditiva metálica.  </vt:lpstr>
      <vt:lpstr>Manufatura Aditiva Metálica</vt:lpstr>
      <vt:lpstr>Soldagem GMAW</vt:lpstr>
      <vt:lpstr>Metodologia</vt:lpstr>
      <vt:lpstr>Metodologia - Esquemático</vt:lpstr>
      <vt:lpstr>Resultados</vt:lpstr>
      <vt:lpstr>Resultados</vt:lpstr>
      <vt:lpstr>Resultados</vt:lpstr>
      <vt:lpstr>Discussão de resultados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Modelamento em elementos finitos para determinação experimental na distribuição de temperatura em processos multipasses da manufatura aditiva metálica.  </dc:title>
  <dc:creator>Ghelli, Sofia</dc:creator>
  <cp:lastModifiedBy>Ghelli, Sofia</cp:lastModifiedBy>
  <cp:revision>2</cp:revision>
  <dcterms:created xsi:type="dcterms:W3CDTF">2021-03-01T22:59:57Z</dcterms:created>
  <dcterms:modified xsi:type="dcterms:W3CDTF">2021-03-01T23:00:50Z</dcterms:modified>
</cp:coreProperties>
</file>